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306" r:id="rId3"/>
    <p:sldId id="746" r:id="rId4"/>
    <p:sldId id="397" r:id="rId5"/>
    <p:sldId id="468" r:id="rId6"/>
    <p:sldId id="469" r:id="rId7"/>
    <p:sldId id="465" r:id="rId8"/>
    <p:sldId id="292" r:id="rId9"/>
    <p:sldId id="1601067568" r:id="rId10"/>
    <p:sldId id="471" r:id="rId11"/>
    <p:sldId id="466" r:id="rId12"/>
    <p:sldId id="467" r:id="rId13"/>
    <p:sldId id="366" r:id="rId14"/>
    <p:sldId id="389" r:id="rId15"/>
    <p:sldId id="374" r:id="rId16"/>
    <p:sldId id="36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478" autoAdjust="0"/>
  </p:normalViewPr>
  <p:slideViewPr>
    <p:cSldViewPr snapToGrid="0" snapToObjects="1">
      <p:cViewPr varScale="1">
        <p:scale>
          <a:sx n="98" d="100"/>
          <a:sy n="98" d="100"/>
        </p:scale>
        <p:origin x="20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AA5A4-DBA9-4E23-A0C1-4EF066EB7ADA}" type="datetimeFigureOut">
              <a:rPr lang="it-IT" smtClean="0"/>
              <a:t>19/01/21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9068-E830-40D0-8BDA-4DA38C43CE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22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9068-E830-40D0-8BDA-4DA38C43CE4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18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3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0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9303CA-C718-4403-85D7-C5506C0E7DAB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72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9068-E830-40D0-8BDA-4DA38C43CE4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58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9068-E830-40D0-8BDA-4DA38C43CE4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3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Reference</a:t>
            </a:r>
            <a:r>
              <a:rPr lang="sv-SE" dirty="0"/>
              <a:t> standard annotations and </a:t>
            </a:r>
            <a:r>
              <a:rPr lang="sv-SE" dirty="0" err="1"/>
              <a:t>heuristics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7DEE-AC0D-7F41-AC13-665F7112B43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102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Reference</a:t>
            </a:r>
            <a:r>
              <a:rPr lang="sv-SE" dirty="0"/>
              <a:t> standard annotations and </a:t>
            </a:r>
            <a:r>
              <a:rPr lang="sv-SE" dirty="0" err="1"/>
              <a:t>heuristics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D7DEE-AC0D-7F41-AC13-665F7112B437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381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9068-E830-40D0-8BDA-4DA38C43CE4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118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96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8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70498B-F222-4740-B0CF-064F72475A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7461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480B5-6974-624D-B920-9621240FC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5446" b="23513"/>
          <a:stretch/>
        </p:blipFill>
        <p:spPr>
          <a:xfrm>
            <a:off x="0" y="5139116"/>
            <a:ext cx="1450731" cy="1718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A0AA2D-979A-3542-B125-52B71F4F55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7618363" y="1245088"/>
            <a:ext cx="1351700" cy="1013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4C876-0A6A-534E-ABA8-E4842D6B5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5800" y="1394924"/>
            <a:ext cx="7772400" cy="1795008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" y="-50653"/>
            <a:ext cx="3810008" cy="8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3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87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kern="1200" baseline="0" dirty="0">
                <a:solidFill>
                  <a:srgbClr val="193E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14377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4435"/>
            <a:ext cx="7886700" cy="4485090"/>
          </a:xfrm>
        </p:spPr>
        <p:txBody>
          <a:bodyPr/>
          <a:lstStyle>
            <a:lvl1pPr>
              <a:defRPr sz="24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A3455-F170-324C-88B5-287718264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" r="8043" b="-142998"/>
          <a:stretch/>
        </p:blipFill>
        <p:spPr>
          <a:xfrm>
            <a:off x="355078" y="6289448"/>
            <a:ext cx="8408608" cy="4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1" y="6206746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159836-0BF3-9745-84B4-2B2A061163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87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14377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4435"/>
            <a:ext cx="7886700" cy="448509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A3455-F170-324C-88B5-287718264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55078" y="6289448"/>
            <a:ext cx="8408608" cy="4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2" y="6182125"/>
            <a:ext cx="3050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8D1B0-B452-704B-938B-EDEA03121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18802-5872-5C4C-8828-27A6A4497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151" b="33145"/>
          <a:stretch/>
        </p:blipFill>
        <p:spPr>
          <a:xfrm>
            <a:off x="1" y="4855986"/>
            <a:ext cx="2603156" cy="2002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02F8E-1CD9-A74E-BF20-75BD995911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24201" y="1297901"/>
            <a:ext cx="857053" cy="687526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49EADBA-939F-154D-8FC0-95417D73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1" y="104261"/>
            <a:ext cx="305084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4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3BCD03-8DA9-8644-883F-FE87EF47F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578CD-D266-0943-AA85-1C9F036AC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256" b="21461"/>
          <a:stretch/>
        </p:blipFill>
        <p:spPr>
          <a:xfrm>
            <a:off x="0" y="4697078"/>
            <a:ext cx="2113280" cy="2160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0D9D2C-1DB4-1B49-B458-B488A8F573F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782855">
            <a:off x="7583610" y="1466170"/>
            <a:ext cx="927164" cy="46358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3EF16F1-2F79-A445-B116-CEEA06E3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5" y="105176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9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2F651B7-605C-1947-B328-9E780F5552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FEDE6-9EC2-5049-BB67-104741B13C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578154"/>
            <a:ext cx="1925862" cy="1279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6DF7A4-087A-5A40-9577-ED62C6E9DEE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27307">
            <a:off x="7740197" y="1339309"/>
            <a:ext cx="915791" cy="45789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4715231-043B-1F4C-9C13-60B59477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6952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FC803-89F9-C241-9F76-01B078465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ED0738-233B-E345-95E8-0F2823D2AF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4054" b="22345"/>
          <a:stretch/>
        </p:blipFill>
        <p:spPr>
          <a:xfrm>
            <a:off x="0" y="5147132"/>
            <a:ext cx="1452880" cy="171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17B21-854B-5C46-BF28-1455E3C2D5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703184" y="1455660"/>
            <a:ext cx="1198273" cy="8987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940E47F-87B7-F64A-9F98-EDE3590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6952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DFB0E6-6ED0-6642-90DE-FFD040016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606FF-3D08-3149-923C-CD98F1CDE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151" b="33145"/>
          <a:stretch/>
        </p:blipFill>
        <p:spPr>
          <a:xfrm>
            <a:off x="1" y="4855986"/>
            <a:ext cx="2603156" cy="2002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22809C-6E13-2C45-9C61-43C2F100DD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2288281">
            <a:off x="7508298" y="999080"/>
            <a:ext cx="1076711" cy="1031308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7BA0D06-72D9-3940-8351-44706A6A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0397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9738AD-58FB-FB4D-BD57-E4FF24FA4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C41D4-427C-694C-B906-FE0AAA68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446" b="23513"/>
          <a:stretch/>
        </p:blipFill>
        <p:spPr>
          <a:xfrm>
            <a:off x="0" y="5139116"/>
            <a:ext cx="1450731" cy="1718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16860-5BE9-4B44-97DF-DD31EDA96A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618363" y="1245088"/>
            <a:ext cx="1351700" cy="101377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4C900CD-7895-2849-A5E9-F07AEB48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2025" y="101986"/>
            <a:ext cx="305256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F918-F381-2446-98DA-52C67BADBA0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B3D76-E95C-734A-BDD4-10A5E36E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6" r:id="rId3"/>
    <p:sldLayoutId id="2147483664" r:id="rId4"/>
    <p:sldLayoutId id="2147483669" r:id="rId5"/>
    <p:sldLayoutId id="2147483667" r:id="rId6"/>
    <p:sldLayoutId id="2147483668" r:id="rId7"/>
    <p:sldLayoutId id="2147483670" r:id="rId8"/>
    <p:sldLayoutId id="214748367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937" y="4960881"/>
            <a:ext cx="6858000" cy="1655762"/>
          </a:xfrm>
        </p:spPr>
        <p:txBody>
          <a:bodyPr/>
          <a:lstStyle/>
          <a:p>
            <a:r>
              <a:rPr lang="it-IT" dirty="0" err="1"/>
              <a:t>Sumithra</a:t>
            </a:r>
            <a:r>
              <a:rPr lang="it-IT" dirty="0"/>
              <a:t> </a:t>
            </a:r>
            <a:r>
              <a:rPr lang="it-IT" dirty="0" err="1"/>
              <a:t>Velupillai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7399"/>
            <a:ext cx="7772400" cy="869756"/>
          </a:xfrm>
        </p:spPr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" sz="3200" b="1" dirty="0"/>
              <a:t>Steps to set up a clinical NLP study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45D54A-E714-4A84-B60B-808A66BA5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40" y="5848096"/>
            <a:ext cx="1524952" cy="86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57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82419-98CC-1047-A79F-487DB235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5" y="274638"/>
            <a:ext cx="8915400" cy="1143000"/>
          </a:xfrm>
        </p:spPr>
        <p:txBody>
          <a:bodyPr/>
          <a:lstStyle/>
          <a:p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Processing</a:t>
            </a:r>
            <a:r>
              <a:rPr lang="sv-SE" dirty="0"/>
              <a:t> - workflow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9F8C2-1827-F044-BD49-67AE4EA44763}"/>
              </a:ext>
            </a:extLst>
          </p:cNvPr>
          <p:cNvSpPr txBox="1"/>
          <p:nvPr/>
        </p:nvSpPr>
        <p:spPr>
          <a:xfrm>
            <a:off x="3461666" y="1567543"/>
            <a:ext cx="5380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sample</a:t>
            </a:r>
            <a:r>
              <a:rPr lang="sv-SE" dirty="0"/>
              <a:t> for initial </a:t>
            </a:r>
            <a:r>
              <a:rPr lang="sv-SE" dirty="0" err="1"/>
              <a:t>review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Worth </a:t>
            </a:r>
            <a:r>
              <a:rPr lang="sv-SE" dirty="0" err="1"/>
              <a:t>getting</a:t>
            </a:r>
            <a:r>
              <a:rPr lang="sv-SE" dirty="0"/>
              <a:t> a sense </a:t>
            </a:r>
            <a:r>
              <a:rPr lang="sv-SE" dirty="0" err="1"/>
              <a:t>of</a:t>
            </a:r>
            <a:r>
              <a:rPr lang="sv-SE" dirty="0"/>
              <a:t> the potential </a:t>
            </a:r>
            <a:r>
              <a:rPr lang="sv-SE" dirty="0" err="1"/>
              <a:t>complexity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Apply</a:t>
            </a:r>
            <a:r>
              <a:rPr lang="sv-SE" dirty="0"/>
              <a:t> an off-the-</a:t>
            </a:r>
            <a:r>
              <a:rPr lang="sv-SE" dirty="0" err="1"/>
              <a:t>shelf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 and look at distributions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Maybe</a:t>
            </a:r>
            <a:r>
              <a:rPr lang="sv-SE" dirty="0"/>
              <a:t> pre-annotations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Annotation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Randomly</a:t>
            </a:r>
            <a:r>
              <a:rPr lang="sv-SE" dirty="0"/>
              <a:t> </a:t>
            </a:r>
            <a:r>
              <a:rPr lang="sv-SE" dirty="0" err="1"/>
              <a:t>sample</a:t>
            </a:r>
            <a:r>
              <a:rPr lang="sv-SE" dirty="0"/>
              <a:t> the </a:t>
            </a:r>
            <a:r>
              <a:rPr lang="sv-SE" dirty="0" err="1"/>
              <a:t>entities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(all </a:t>
            </a:r>
            <a:r>
              <a:rPr lang="sv-SE" dirty="0" err="1"/>
              <a:t>documents</a:t>
            </a:r>
            <a:r>
              <a:rPr lang="sv-SE" dirty="0"/>
              <a:t> for </a:t>
            </a:r>
            <a:r>
              <a:rPr lang="sv-SE" dirty="0" err="1"/>
              <a:t>one</a:t>
            </a:r>
            <a:r>
              <a:rPr lang="sv-SE" dirty="0"/>
              <a:t> patient?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?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sentences</a:t>
            </a:r>
            <a:r>
              <a:rPr lang="sv-SE" dirty="0"/>
              <a:t>?)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 err="1"/>
              <a:t>Extract</a:t>
            </a:r>
            <a:r>
              <a:rPr lang="sv-SE" dirty="0"/>
              <a:t> a </a:t>
            </a:r>
            <a:r>
              <a:rPr lang="sv-SE" dirty="0" err="1"/>
              <a:t>dataset</a:t>
            </a:r>
            <a:r>
              <a:rPr lang="sv-SE" dirty="0"/>
              <a:t> for a </a:t>
            </a:r>
            <a:r>
              <a:rPr lang="sv-SE" dirty="0" err="1"/>
              <a:t>first</a:t>
            </a:r>
            <a:r>
              <a:rPr lang="sv-SE" dirty="0"/>
              <a:t> annotation round, </a:t>
            </a:r>
            <a:r>
              <a:rPr lang="sv-SE" dirty="0" err="1"/>
              <a:t>initiate</a:t>
            </a:r>
            <a:r>
              <a:rPr lang="sv-SE" dirty="0"/>
              <a:t> </a:t>
            </a:r>
            <a:r>
              <a:rPr lang="sv-SE" dirty="0" err="1"/>
              <a:t>guideline</a:t>
            </a:r>
            <a:r>
              <a:rPr lang="sv-SE" dirty="0"/>
              <a:t> </a:t>
            </a:r>
            <a:r>
              <a:rPr lang="sv-SE" dirty="0" err="1"/>
              <a:t>development</a:t>
            </a:r>
            <a:endParaRPr lang="sv-S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 err="1"/>
              <a:t>Iterate</a:t>
            </a:r>
            <a:r>
              <a:rPr lang="sv-SE" dirty="0"/>
              <a:t> </a:t>
            </a:r>
            <a:r>
              <a:rPr lang="sv-SE" dirty="0" err="1"/>
              <a:t>until</a:t>
            </a:r>
            <a:r>
              <a:rPr lang="sv-SE" dirty="0"/>
              <a:t> </a:t>
            </a:r>
            <a:r>
              <a:rPr lang="sv-SE" dirty="0" err="1"/>
              <a:t>you’ve</a:t>
            </a:r>
            <a:r>
              <a:rPr lang="sv-SE" dirty="0"/>
              <a:t> </a:t>
            </a:r>
            <a:r>
              <a:rPr lang="sv-SE" dirty="0" err="1"/>
              <a:t>reached</a:t>
            </a:r>
            <a:r>
              <a:rPr lang="sv-SE" dirty="0"/>
              <a:t> acceptable </a:t>
            </a:r>
            <a:r>
              <a:rPr lang="sv-SE" dirty="0" err="1"/>
              <a:t>agreement</a:t>
            </a:r>
            <a:r>
              <a:rPr lang="sv-SE" dirty="0"/>
              <a:t> and </a:t>
            </a:r>
            <a:r>
              <a:rPr lang="sv-SE" dirty="0" err="1"/>
              <a:t>guidelines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clear</a:t>
            </a:r>
            <a:r>
              <a:rPr lang="sv-SE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BFAB9D-5038-9A42-9F49-C442BB6DE231}"/>
              </a:ext>
            </a:extLst>
          </p:cNvPr>
          <p:cNvSpPr/>
          <p:nvPr/>
        </p:nvSpPr>
        <p:spPr>
          <a:xfrm>
            <a:off x="302213" y="2036611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8522E6-8B37-9B4B-8921-C1A2AE64B2C0}"/>
              </a:ext>
            </a:extLst>
          </p:cNvPr>
          <p:cNvSpPr txBox="1"/>
          <p:nvPr/>
        </p:nvSpPr>
        <p:spPr>
          <a:xfrm>
            <a:off x="386558" y="2117408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Define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problem/</a:t>
            </a: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concept</a:t>
            </a:r>
            <a:endParaRPr lang="sv-SE" sz="1463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350829-9C33-E245-B7EE-F8656B8C6B70}"/>
              </a:ext>
            </a:extLst>
          </p:cNvPr>
          <p:cNvSpPr txBox="1"/>
          <p:nvPr/>
        </p:nvSpPr>
        <p:spPr>
          <a:xfrm>
            <a:off x="386557" y="3003796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Create</a:t>
            </a:r>
            <a:r>
              <a:rPr lang="sv-SE" sz="1463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gold</a:t>
            </a:r>
            <a:r>
              <a:rPr lang="sv-SE" sz="1463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standard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1F1DCE-9EB8-3741-99BC-1246BC760592}"/>
              </a:ext>
            </a:extLst>
          </p:cNvPr>
          <p:cNvSpPr txBox="1"/>
          <p:nvPr/>
        </p:nvSpPr>
        <p:spPr>
          <a:xfrm>
            <a:off x="386557" y="3850327"/>
            <a:ext cx="206539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Develop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NLP solution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3999FD-361A-1A4A-B892-0CE2591D7287}"/>
              </a:ext>
            </a:extLst>
          </p:cNvPr>
          <p:cNvSpPr txBox="1"/>
          <p:nvPr/>
        </p:nvSpPr>
        <p:spPr>
          <a:xfrm>
            <a:off x="418551" y="4741709"/>
            <a:ext cx="82618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Evaluate</a:t>
            </a:r>
            <a:endParaRPr lang="sv-SE" sz="1463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C865F2-99F0-8E44-97CD-F13143E2FC88}"/>
              </a:ext>
            </a:extLst>
          </p:cNvPr>
          <p:cNvSpPr/>
          <p:nvPr/>
        </p:nvSpPr>
        <p:spPr>
          <a:xfrm>
            <a:off x="302213" y="292412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40C3C1-ABA1-7D41-BAC8-E3F904B8A02F}"/>
              </a:ext>
            </a:extLst>
          </p:cNvPr>
          <p:cNvSpPr/>
          <p:nvPr/>
        </p:nvSpPr>
        <p:spPr>
          <a:xfrm>
            <a:off x="302213" y="3769890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FA0FC21-1B47-4040-BCC9-442D29107EC0}"/>
              </a:ext>
            </a:extLst>
          </p:cNvPr>
          <p:cNvSpPr/>
          <p:nvPr/>
        </p:nvSpPr>
        <p:spPr>
          <a:xfrm>
            <a:off x="302212" y="464618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DF116A-7E77-584C-8B1B-C7B20F239072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1568351" y="2492992"/>
            <a:ext cx="0" cy="431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ABBCDC-E444-4746-88F9-59A4699038B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568351" y="3380507"/>
            <a:ext cx="0" cy="38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904C3B-F7D6-074D-8BDC-B4A1120B779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1568350" y="4226270"/>
            <a:ext cx="1" cy="41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3B27F9-365D-A142-9FFA-9F55EB0F7E1F}"/>
              </a:ext>
            </a:extLst>
          </p:cNvPr>
          <p:cNvSpPr/>
          <p:nvPr/>
        </p:nvSpPr>
        <p:spPr>
          <a:xfrm>
            <a:off x="302212" y="1322799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dirty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AEEA5C-4620-9842-A5BC-0AFBB17F5CB3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1568350" y="1779179"/>
            <a:ext cx="1" cy="25743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384D792-88EE-C54A-8CC9-8A186C21BC76}"/>
              </a:ext>
            </a:extLst>
          </p:cNvPr>
          <p:cNvSpPr/>
          <p:nvPr/>
        </p:nvSpPr>
        <p:spPr>
          <a:xfrm>
            <a:off x="302212" y="5455485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dirty="0" err="1">
                <a:solidFill>
                  <a:prstClr val="black"/>
                </a:solidFill>
              </a:rPr>
              <a:t>Deployment</a:t>
            </a:r>
            <a:endParaRPr lang="sv-SE" sz="1463" dirty="0">
              <a:solidFill>
                <a:prstClr val="black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631A68-FE86-074E-A8A2-D3CEBB56C08B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568350" y="5102566"/>
            <a:ext cx="0" cy="352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5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1FD479-410F-4F46-87DB-1E7A66766594}"/>
              </a:ext>
            </a:extLst>
          </p:cNvPr>
          <p:cNvSpPr/>
          <p:nvPr/>
        </p:nvSpPr>
        <p:spPr>
          <a:xfrm>
            <a:off x="545123" y="5331488"/>
            <a:ext cx="7666892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969" dirty="0" err="1"/>
              <a:t>Viani</a:t>
            </a:r>
            <a:r>
              <a:rPr lang="sv-SE" sz="969" dirty="0"/>
              <a:t> et al. 2019. </a:t>
            </a:r>
            <a:r>
              <a:rPr lang="sv-SE" sz="969" dirty="0" err="1"/>
              <a:t>Annotating</a:t>
            </a:r>
            <a:r>
              <a:rPr lang="sv-SE" sz="969" dirty="0"/>
              <a:t> Temporal Relations to </a:t>
            </a:r>
            <a:r>
              <a:rPr lang="sv-SE" sz="969" dirty="0" err="1"/>
              <a:t>Determine</a:t>
            </a:r>
            <a:r>
              <a:rPr lang="sv-SE" sz="969" dirty="0"/>
              <a:t> the </a:t>
            </a:r>
            <a:r>
              <a:rPr lang="sv-SE" sz="969" dirty="0" err="1"/>
              <a:t>Onset</a:t>
            </a:r>
            <a:r>
              <a:rPr lang="sv-SE" sz="969" dirty="0"/>
              <a:t> </a:t>
            </a:r>
            <a:r>
              <a:rPr lang="sv-SE" sz="969" dirty="0" err="1"/>
              <a:t>of</a:t>
            </a:r>
            <a:r>
              <a:rPr lang="sv-SE" sz="969" dirty="0"/>
              <a:t> </a:t>
            </a:r>
            <a:r>
              <a:rPr lang="sv-SE" sz="969" dirty="0" err="1"/>
              <a:t>Psychosis</a:t>
            </a:r>
            <a:r>
              <a:rPr lang="sv-SE" sz="969" dirty="0"/>
              <a:t> Symptoms. </a:t>
            </a:r>
            <a:r>
              <a:rPr lang="sv-SE" sz="969" dirty="0" err="1"/>
              <a:t>Medinfo</a:t>
            </a:r>
            <a:r>
              <a:rPr lang="sv-SE" sz="969" dirty="0"/>
              <a:t> 2019.</a:t>
            </a:r>
          </a:p>
          <a:p>
            <a:endParaRPr lang="sv-SE" sz="969" dirty="0"/>
          </a:p>
        </p:txBody>
      </p:sp>
      <p:pic>
        <p:nvPicPr>
          <p:cNvPr id="4" name="Image 1">
            <a:extLst>
              <a:ext uri="{FF2B5EF4-FFF2-40B4-BE49-F238E27FC236}">
                <a16:creationId xmlns:a16="http://schemas.microsoft.com/office/drawing/2014/main" id="{D6BE882F-28A9-8344-94E7-E32ADD1B5B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25933" r="3988" b="21715"/>
          <a:stretch/>
        </p:blipFill>
        <p:spPr bwMode="auto">
          <a:xfrm>
            <a:off x="1875518" y="1526512"/>
            <a:ext cx="4956356" cy="28109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185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1FD479-410F-4F46-87DB-1E7A66766594}"/>
              </a:ext>
            </a:extLst>
          </p:cNvPr>
          <p:cNvSpPr/>
          <p:nvPr/>
        </p:nvSpPr>
        <p:spPr>
          <a:xfrm>
            <a:off x="545123" y="5331488"/>
            <a:ext cx="7666892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969" dirty="0" err="1"/>
              <a:t>Viani</a:t>
            </a:r>
            <a:r>
              <a:rPr lang="sv-SE" sz="969" dirty="0"/>
              <a:t> et al. 2019. Temporal Information </a:t>
            </a:r>
            <a:r>
              <a:rPr lang="sv-SE" sz="969" dirty="0" err="1"/>
              <a:t>Extraction</a:t>
            </a:r>
            <a:r>
              <a:rPr lang="sv-SE" sz="969" dirty="0"/>
              <a:t> from Mental Health </a:t>
            </a:r>
            <a:r>
              <a:rPr lang="sv-SE" sz="969" dirty="0" err="1"/>
              <a:t>Records</a:t>
            </a:r>
            <a:r>
              <a:rPr lang="sv-SE" sz="969" dirty="0"/>
              <a:t> to </a:t>
            </a:r>
            <a:r>
              <a:rPr lang="sv-SE" sz="969" dirty="0" err="1"/>
              <a:t>Identify</a:t>
            </a:r>
            <a:r>
              <a:rPr lang="sv-SE" sz="969" dirty="0"/>
              <a:t> Duration </a:t>
            </a:r>
            <a:r>
              <a:rPr lang="sv-SE" sz="969" dirty="0" err="1"/>
              <a:t>of</a:t>
            </a:r>
            <a:r>
              <a:rPr lang="sv-SE" sz="969" dirty="0"/>
              <a:t> </a:t>
            </a:r>
            <a:r>
              <a:rPr lang="sv-SE" sz="969" dirty="0" err="1"/>
              <a:t>Untreated</a:t>
            </a:r>
            <a:r>
              <a:rPr lang="sv-SE" sz="969" dirty="0"/>
              <a:t> </a:t>
            </a:r>
            <a:r>
              <a:rPr lang="sv-SE" sz="969" dirty="0" err="1"/>
              <a:t>Psychosis</a:t>
            </a:r>
            <a:r>
              <a:rPr lang="sv-SE" sz="969" dirty="0"/>
              <a:t>. Under </a:t>
            </a:r>
            <a:r>
              <a:rPr lang="sv-SE" sz="969" dirty="0" err="1"/>
              <a:t>review</a:t>
            </a:r>
            <a:endParaRPr lang="sv-SE" sz="969" dirty="0"/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220E5172-F0A8-2B43-AD2E-F86512EB3E57}"/>
              </a:ext>
            </a:extLst>
          </p:cNvPr>
          <p:cNvPicPr/>
          <p:nvPr/>
        </p:nvPicPr>
        <p:blipFill>
          <a:blip r:embed="rId2"/>
          <a:srcRect t="609" b="609"/>
          <a:stretch>
            <a:fillRect/>
          </a:stretch>
        </p:blipFill>
        <p:spPr>
          <a:xfrm>
            <a:off x="2362199" y="1593669"/>
            <a:ext cx="4992189" cy="30069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6218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tx2"/>
                </a:solidFill>
              </a:rPr>
              <a:t>Developing</a:t>
            </a:r>
            <a:r>
              <a:rPr lang="it-IT" dirty="0">
                <a:solidFill>
                  <a:schemeClr val="tx2"/>
                </a:solidFill>
              </a:rPr>
              <a:t> a </a:t>
            </a:r>
            <a:r>
              <a:rPr lang="it-IT" dirty="0" err="1">
                <a:solidFill>
                  <a:schemeClr val="tx2"/>
                </a:solidFill>
              </a:rPr>
              <a:t>gold</a:t>
            </a:r>
            <a:r>
              <a:rPr lang="it-IT" dirty="0">
                <a:solidFill>
                  <a:schemeClr val="tx2"/>
                </a:solidFill>
              </a:rPr>
              <a:t>/</a:t>
            </a:r>
            <a:r>
              <a:rPr lang="it-IT" dirty="0" err="1">
                <a:solidFill>
                  <a:schemeClr val="tx2"/>
                </a:solidFill>
              </a:rPr>
              <a:t>reference</a:t>
            </a:r>
            <a:r>
              <a:rPr lang="it-IT" dirty="0">
                <a:solidFill>
                  <a:schemeClr val="tx2"/>
                </a:solidFill>
              </a:rPr>
              <a:t> standard corpus:</a:t>
            </a:r>
            <a:br>
              <a:rPr lang="it-IT" dirty="0">
                <a:solidFill>
                  <a:schemeClr val="tx2"/>
                </a:solidFill>
              </a:rPr>
            </a:br>
            <a:r>
              <a:rPr lang="it-IT" dirty="0" err="1">
                <a:solidFill>
                  <a:schemeClr val="tx2"/>
                </a:solidFill>
              </a:rPr>
              <a:t>Annotation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solidFill>
                  <a:schemeClr val="tx2"/>
                </a:solidFill>
              </a:rPr>
              <a:t>Gold/Reference standard – why?</a:t>
            </a:r>
          </a:p>
          <a:p>
            <a:pPr lvl="1"/>
            <a:r>
              <a:rPr lang="en" dirty="0">
                <a:solidFill>
                  <a:schemeClr val="tx2"/>
                </a:solidFill>
              </a:rPr>
              <a:t>How can manual annotations inform NLP development? (training &amp; development)</a:t>
            </a:r>
          </a:p>
          <a:p>
            <a:pPr lvl="1"/>
            <a:r>
              <a:rPr lang="en" dirty="0">
                <a:solidFill>
                  <a:schemeClr val="tx2"/>
                </a:solidFill>
              </a:rPr>
              <a:t>How do we know if our NLP system does what we expect it to do? (evaluation)</a:t>
            </a:r>
          </a:p>
          <a:p>
            <a:pPr lvl="1"/>
            <a:endParaRPr lang="en" dirty="0">
              <a:solidFill>
                <a:schemeClr val="tx2"/>
              </a:solidFill>
            </a:endParaRPr>
          </a:p>
          <a:p>
            <a:pPr lvl="1"/>
            <a:r>
              <a:rPr lang="en" dirty="0">
                <a:solidFill>
                  <a:schemeClr val="tx2"/>
                </a:solidFill>
              </a:rPr>
              <a:t>How hard/easy is the task (annotator agreement, upper performance bound)</a:t>
            </a:r>
          </a:p>
          <a:p>
            <a:pPr lvl="1"/>
            <a:endParaRPr lang="e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2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8A5E45D9-594A-4B60-AFD7-23C935AC5A34}"/>
              </a:ext>
            </a:extLst>
          </p:cNvPr>
          <p:cNvSpPr/>
          <p:nvPr/>
        </p:nvSpPr>
        <p:spPr>
          <a:xfrm>
            <a:off x="0" y="5923571"/>
            <a:ext cx="9144000" cy="311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2706298">
              <a:defRPr/>
            </a:pPr>
            <a:endParaRPr lang="en-GB" sz="1477" dirty="0">
              <a:solidFill>
                <a:schemeClr val="tx2"/>
              </a:solidFill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tx2"/>
                </a:solidFill>
              </a:rPr>
              <a:t>Developing</a:t>
            </a:r>
            <a:r>
              <a:rPr lang="it-IT" dirty="0">
                <a:solidFill>
                  <a:schemeClr val="tx2"/>
                </a:solidFill>
              </a:rPr>
              <a:t> a </a:t>
            </a:r>
            <a:r>
              <a:rPr lang="it-IT" dirty="0" err="1">
                <a:solidFill>
                  <a:schemeClr val="tx2"/>
                </a:solidFill>
              </a:rPr>
              <a:t>gold</a:t>
            </a:r>
            <a:r>
              <a:rPr lang="it-IT" dirty="0">
                <a:solidFill>
                  <a:schemeClr val="tx2"/>
                </a:solidFill>
              </a:rPr>
              <a:t> standard corpus:</a:t>
            </a:r>
            <a:br>
              <a:rPr lang="it-IT" dirty="0">
                <a:solidFill>
                  <a:schemeClr val="tx2"/>
                </a:solidFill>
              </a:rPr>
            </a:br>
            <a:r>
              <a:rPr lang="it-IT" dirty="0" err="1">
                <a:solidFill>
                  <a:schemeClr val="tx2"/>
                </a:solidFill>
              </a:rPr>
              <a:t>Annotation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solidFill>
                  <a:schemeClr val="tx2"/>
                </a:solidFill>
              </a:rPr>
              <a:t>Don’t underestimate this step!</a:t>
            </a:r>
          </a:p>
          <a:p>
            <a:pPr lvl="1"/>
            <a:r>
              <a:rPr lang="en" dirty="0">
                <a:solidFill>
                  <a:schemeClr val="tx2"/>
                </a:solidFill>
              </a:rPr>
              <a:t>“</a:t>
            </a:r>
            <a:r>
              <a:rPr lang="sv-SE" dirty="0" err="1">
                <a:solidFill>
                  <a:schemeClr val="tx2"/>
                </a:solidFill>
              </a:rPr>
              <a:t>analytics</a:t>
            </a:r>
            <a:r>
              <a:rPr lang="sv-SE" dirty="0">
                <a:solidFill>
                  <a:schemeClr val="tx2"/>
                </a:solidFill>
              </a:rPr>
              <a:t> tasks </a:t>
            </a:r>
            <a:r>
              <a:rPr lang="sv-SE" dirty="0" err="1">
                <a:solidFill>
                  <a:schemeClr val="tx2"/>
                </a:solidFill>
              </a:rPr>
              <a:t>are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often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talked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about</a:t>
            </a:r>
            <a:r>
              <a:rPr lang="sv-SE" dirty="0">
                <a:solidFill>
                  <a:schemeClr val="tx2"/>
                </a:solidFill>
              </a:rPr>
              <a:t> as </a:t>
            </a:r>
            <a:r>
              <a:rPr lang="sv-SE" dirty="0" err="1">
                <a:solidFill>
                  <a:schemeClr val="tx2"/>
                </a:solidFill>
              </a:rPr>
              <a:t>being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b="1" dirty="0">
                <a:solidFill>
                  <a:schemeClr val="tx2"/>
                </a:solidFill>
              </a:rPr>
              <a:t>80%</a:t>
            </a:r>
            <a:r>
              <a:rPr lang="sv-SE" dirty="0">
                <a:solidFill>
                  <a:schemeClr val="tx2"/>
                </a:solidFill>
              </a:rPr>
              <a:t> data preparation”</a:t>
            </a:r>
            <a:r>
              <a:rPr lang="sv-SE" baseline="30000" dirty="0">
                <a:solidFill>
                  <a:schemeClr val="tx2"/>
                </a:solidFill>
              </a:rPr>
              <a:t>*</a:t>
            </a:r>
            <a:endParaRPr lang="sv-SE" dirty="0">
              <a:solidFill>
                <a:schemeClr val="tx2"/>
              </a:solidFill>
            </a:endParaRPr>
          </a:p>
          <a:p>
            <a:pPr lvl="1"/>
            <a:r>
              <a:rPr lang="sv-SE" dirty="0" err="1">
                <a:solidFill>
                  <a:schemeClr val="tx2"/>
                </a:solidFill>
              </a:rPr>
              <a:t>Example</a:t>
            </a:r>
            <a:r>
              <a:rPr lang="sv-SE" dirty="0">
                <a:solidFill>
                  <a:schemeClr val="tx2"/>
                </a:solidFill>
              </a:rPr>
              <a:t>: Penn </a:t>
            </a:r>
            <a:r>
              <a:rPr lang="sv-SE" dirty="0" err="1">
                <a:solidFill>
                  <a:schemeClr val="tx2"/>
                </a:solidFill>
              </a:rPr>
              <a:t>TreeBank</a:t>
            </a:r>
            <a:r>
              <a:rPr lang="sv-SE" dirty="0">
                <a:solidFill>
                  <a:schemeClr val="tx2"/>
                </a:solidFill>
              </a:rPr>
              <a:t> – </a:t>
            </a:r>
            <a:r>
              <a:rPr lang="sv-SE" dirty="0" err="1">
                <a:solidFill>
                  <a:schemeClr val="tx2"/>
                </a:solidFill>
              </a:rPr>
              <a:t>widely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used</a:t>
            </a:r>
            <a:r>
              <a:rPr lang="sv-SE" dirty="0">
                <a:solidFill>
                  <a:schemeClr val="tx2"/>
                </a:solidFill>
              </a:rPr>
              <a:t> for NLP </a:t>
            </a:r>
            <a:r>
              <a:rPr lang="sv-SE" dirty="0" err="1">
                <a:solidFill>
                  <a:schemeClr val="tx2"/>
                </a:solidFill>
              </a:rPr>
              <a:t>development</a:t>
            </a:r>
            <a:endParaRPr lang="sv-SE" dirty="0">
              <a:solidFill>
                <a:schemeClr val="tx2"/>
              </a:solidFill>
            </a:endParaRPr>
          </a:p>
          <a:p>
            <a:pPr lvl="2"/>
            <a:r>
              <a:rPr lang="sv-SE" b="1" dirty="0">
                <a:solidFill>
                  <a:schemeClr val="tx2"/>
                </a:solidFill>
              </a:rPr>
              <a:t>8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years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of</a:t>
            </a:r>
            <a:r>
              <a:rPr lang="sv-SE" dirty="0">
                <a:solidFill>
                  <a:schemeClr val="tx2"/>
                </a:solidFill>
              </a:rPr>
              <a:t> operation (1989-1996)</a:t>
            </a:r>
          </a:p>
          <a:p>
            <a:pPr lvl="2"/>
            <a:r>
              <a:rPr lang="sv-SE" dirty="0">
                <a:solidFill>
                  <a:schemeClr val="tx2"/>
                </a:solidFill>
              </a:rPr>
              <a:t>7 million </a:t>
            </a:r>
            <a:r>
              <a:rPr lang="sv-SE" dirty="0" err="1">
                <a:solidFill>
                  <a:schemeClr val="tx2"/>
                </a:solidFill>
              </a:rPr>
              <a:t>words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of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PoS-tagged</a:t>
            </a:r>
            <a:r>
              <a:rPr lang="sv-SE" dirty="0">
                <a:solidFill>
                  <a:schemeClr val="tx2"/>
                </a:solidFill>
              </a:rPr>
              <a:t> text, and </a:t>
            </a:r>
            <a:r>
              <a:rPr lang="sv-SE" dirty="0" err="1">
                <a:solidFill>
                  <a:schemeClr val="tx2"/>
                </a:solidFill>
              </a:rPr>
              <a:t>more</a:t>
            </a:r>
            <a:r>
              <a:rPr lang="sv-SE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lang="sv-SE" dirty="0">
                <a:solidFill>
                  <a:schemeClr val="tx2"/>
                </a:solidFill>
              </a:rPr>
              <a:t>Taylor A., Marcus M., Santorini B. (2003) The Penn </a:t>
            </a:r>
            <a:r>
              <a:rPr lang="sv-SE" dirty="0" err="1">
                <a:solidFill>
                  <a:schemeClr val="tx2"/>
                </a:solidFill>
              </a:rPr>
              <a:t>Treebank</a:t>
            </a:r>
            <a:r>
              <a:rPr lang="sv-SE" dirty="0">
                <a:solidFill>
                  <a:schemeClr val="tx2"/>
                </a:solidFill>
              </a:rPr>
              <a:t>: An </a:t>
            </a:r>
            <a:r>
              <a:rPr lang="sv-SE" dirty="0" err="1">
                <a:solidFill>
                  <a:schemeClr val="tx2"/>
                </a:solidFill>
              </a:rPr>
              <a:t>Overview</a:t>
            </a:r>
            <a:r>
              <a:rPr lang="sv-SE" dirty="0">
                <a:solidFill>
                  <a:schemeClr val="tx2"/>
                </a:solidFill>
              </a:rPr>
              <a:t>. In: </a:t>
            </a:r>
            <a:r>
              <a:rPr lang="sv-SE" dirty="0" err="1">
                <a:solidFill>
                  <a:schemeClr val="tx2"/>
                </a:solidFill>
              </a:rPr>
              <a:t>Abeillé</a:t>
            </a:r>
            <a:r>
              <a:rPr lang="sv-SE" dirty="0">
                <a:solidFill>
                  <a:schemeClr val="tx2"/>
                </a:solidFill>
              </a:rPr>
              <a:t> A. (eds) </a:t>
            </a:r>
            <a:r>
              <a:rPr lang="sv-SE" dirty="0" err="1">
                <a:solidFill>
                  <a:schemeClr val="tx2"/>
                </a:solidFill>
              </a:rPr>
              <a:t>Treebanks</a:t>
            </a:r>
            <a:r>
              <a:rPr lang="sv-SE" dirty="0">
                <a:solidFill>
                  <a:schemeClr val="tx2"/>
                </a:solidFill>
              </a:rPr>
              <a:t>. Text, </a:t>
            </a:r>
            <a:r>
              <a:rPr lang="sv-SE" dirty="0" err="1">
                <a:solidFill>
                  <a:schemeClr val="tx2"/>
                </a:solidFill>
              </a:rPr>
              <a:t>Speech</a:t>
            </a:r>
            <a:r>
              <a:rPr lang="sv-SE" dirty="0">
                <a:solidFill>
                  <a:schemeClr val="tx2"/>
                </a:solidFill>
              </a:rPr>
              <a:t> and </a:t>
            </a:r>
            <a:r>
              <a:rPr lang="sv-SE" dirty="0" err="1">
                <a:solidFill>
                  <a:schemeClr val="tx2"/>
                </a:solidFill>
              </a:rPr>
              <a:t>Language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Technology</a:t>
            </a:r>
            <a:r>
              <a:rPr lang="sv-SE" dirty="0">
                <a:solidFill>
                  <a:schemeClr val="tx2"/>
                </a:solidFill>
              </a:rPr>
              <a:t>, </a:t>
            </a:r>
            <a:r>
              <a:rPr lang="sv-SE" dirty="0" err="1">
                <a:solidFill>
                  <a:schemeClr val="tx2"/>
                </a:solidFill>
              </a:rPr>
              <a:t>vol</a:t>
            </a:r>
            <a:r>
              <a:rPr lang="sv-SE" dirty="0">
                <a:solidFill>
                  <a:schemeClr val="tx2"/>
                </a:solidFill>
              </a:rPr>
              <a:t> 20. Springer, Dordrecht</a:t>
            </a:r>
          </a:p>
          <a:p>
            <a:pPr lvl="2"/>
            <a:endParaRPr lang="en" dirty="0">
              <a:solidFill>
                <a:schemeClr val="tx2"/>
              </a:solidFill>
            </a:endParaRPr>
          </a:p>
          <a:p>
            <a:pPr lvl="1"/>
            <a:endParaRPr lang="en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A5E2-E5A1-E44E-BAD0-95E6C3C50161}"/>
              </a:ext>
            </a:extLst>
          </p:cNvPr>
          <p:cNvSpPr txBox="1"/>
          <p:nvPr/>
        </p:nvSpPr>
        <p:spPr>
          <a:xfrm>
            <a:off x="137867" y="5923571"/>
            <a:ext cx="5253361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8" baseline="30000" dirty="0"/>
              <a:t>*</a:t>
            </a:r>
            <a:r>
              <a:rPr lang="sv-SE" sz="1108" dirty="0" err="1"/>
              <a:t>https</a:t>
            </a:r>
            <a:r>
              <a:rPr lang="sv-SE" sz="1108" dirty="0"/>
              <a:t>://</a:t>
            </a:r>
            <a:r>
              <a:rPr lang="sv-SE" sz="1108" dirty="0" err="1"/>
              <a:t>www.kdnuggets.com</a:t>
            </a:r>
            <a:r>
              <a:rPr lang="sv-SE" sz="1108" dirty="0"/>
              <a:t>/2017/12/general-approach-</a:t>
            </a:r>
            <a:r>
              <a:rPr lang="sv-SE" sz="1108" dirty="0" err="1"/>
              <a:t>preprocessing</a:t>
            </a:r>
            <a:r>
              <a:rPr lang="sv-SE" sz="1108" dirty="0"/>
              <a:t>-text-</a:t>
            </a:r>
            <a:r>
              <a:rPr lang="sv-SE" sz="1108" dirty="0" err="1"/>
              <a:t>data.html</a:t>
            </a:r>
            <a:endParaRPr lang="sv-SE" sz="1108" dirty="0"/>
          </a:p>
        </p:txBody>
      </p:sp>
    </p:spTree>
    <p:extLst>
      <p:ext uri="{BB962C8B-B14F-4D97-AF65-F5344CB8AC3E}">
        <p14:creationId xmlns:p14="http://schemas.microsoft.com/office/powerpoint/2010/main" val="239257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>
                <a:solidFill>
                  <a:schemeClr val="tx2"/>
                </a:solidFill>
              </a:rPr>
              <a:t>Developing</a:t>
            </a:r>
            <a:r>
              <a:rPr lang="it-IT" dirty="0">
                <a:solidFill>
                  <a:schemeClr val="tx2"/>
                </a:solidFill>
              </a:rPr>
              <a:t> a </a:t>
            </a:r>
            <a:r>
              <a:rPr lang="it-IT" dirty="0" err="1">
                <a:solidFill>
                  <a:schemeClr val="tx2"/>
                </a:solidFill>
              </a:rPr>
              <a:t>gold</a:t>
            </a:r>
            <a:r>
              <a:rPr lang="it-IT" dirty="0">
                <a:solidFill>
                  <a:schemeClr val="tx2"/>
                </a:solidFill>
              </a:rPr>
              <a:t> standard corpus:</a:t>
            </a:r>
            <a:br>
              <a:rPr lang="it-IT" dirty="0">
                <a:solidFill>
                  <a:schemeClr val="tx2"/>
                </a:solidFill>
              </a:rPr>
            </a:br>
            <a:r>
              <a:rPr lang="it-IT" dirty="0" err="1">
                <a:solidFill>
                  <a:schemeClr val="tx2"/>
                </a:solidFill>
              </a:rPr>
              <a:t>Annotation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solidFill>
                  <a:schemeClr val="tx2"/>
                </a:solidFill>
              </a:rPr>
              <a:t>What is annotation?</a:t>
            </a:r>
          </a:p>
          <a:p>
            <a:pPr marL="422041" lvl="1" indent="0">
              <a:buNone/>
            </a:pPr>
            <a:endParaRPr lang="en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985CF-D8E5-0242-9F34-11063F91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5" y="2232559"/>
            <a:ext cx="5283810" cy="396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0688C-386F-2B46-8A9E-28E4CFAC6DB7}"/>
              </a:ext>
            </a:extLst>
          </p:cNvPr>
          <p:cNvSpPr txBox="1"/>
          <p:nvPr/>
        </p:nvSpPr>
        <p:spPr>
          <a:xfrm>
            <a:off x="32241" y="6080420"/>
            <a:ext cx="9113392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8" dirty="0" err="1"/>
              <a:t>Acknowledgements</a:t>
            </a:r>
            <a:r>
              <a:rPr lang="sv-SE" sz="1108" dirty="0"/>
              <a:t>: </a:t>
            </a:r>
            <a:r>
              <a:rPr lang="sv-SE" sz="1108" dirty="0" err="1"/>
              <a:t>Uni</a:t>
            </a:r>
            <a:r>
              <a:rPr lang="sv-SE" sz="1108" dirty="0"/>
              <a:t>. </a:t>
            </a:r>
            <a:r>
              <a:rPr lang="sv-SE" sz="1108" dirty="0" err="1"/>
              <a:t>of</a:t>
            </a:r>
            <a:r>
              <a:rPr lang="sv-SE" sz="1108" dirty="0"/>
              <a:t> Utah </a:t>
            </a:r>
            <a:r>
              <a:rPr lang="sv-SE" sz="1108" dirty="0" err="1"/>
              <a:t>DeCART</a:t>
            </a:r>
            <a:r>
              <a:rPr lang="sv-SE" sz="1108" dirty="0"/>
              <a:t> summer </a:t>
            </a:r>
            <a:r>
              <a:rPr lang="sv-SE" sz="1108" dirty="0" err="1"/>
              <a:t>school</a:t>
            </a:r>
            <a:r>
              <a:rPr lang="sv-SE" sz="1108" dirty="0"/>
              <a:t>: </a:t>
            </a:r>
            <a:r>
              <a:rPr lang="sv-SE" sz="1108" dirty="0" err="1"/>
              <a:t>https</a:t>
            </a:r>
            <a:r>
              <a:rPr lang="sv-SE" sz="1108" dirty="0"/>
              <a:t>://</a:t>
            </a:r>
            <a:r>
              <a:rPr lang="sv-SE" sz="1108" dirty="0" err="1"/>
              <a:t>github.com</a:t>
            </a:r>
            <a:r>
              <a:rPr lang="sv-SE" sz="1108" dirty="0"/>
              <a:t>/</a:t>
            </a:r>
            <a:r>
              <a:rPr lang="sv-SE" sz="1108" dirty="0" err="1"/>
              <a:t>jianlins</a:t>
            </a:r>
            <a:r>
              <a:rPr lang="sv-SE" sz="1108" dirty="0"/>
              <a:t>/</a:t>
            </a:r>
            <a:r>
              <a:rPr lang="sv-SE" sz="1108" dirty="0" err="1"/>
              <a:t>AnnotationNLP</a:t>
            </a:r>
            <a:r>
              <a:rPr lang="sv-SE" sz="1108" dirty="0"/>
              <a:t>/</a:t>
            </a:r>
            <a:r>
              <a:rPr lang="sv-SE" sz="1108" dirty="0" err="1"/>
              <a:t>blob</a:t>
            </a:r>
            <a:r>
              <a:rPr lang="sv-SE" sz="1108" dirty="0"/>
              <a:t>/master/01_Introduction_to_Annotation.ipynb</a:t>
            </a:r>
          </a:p>
        </p:txBody>
      </p:sp>
    </p:spTree>
    <p:extLst>
      <p:ext uri="{BB962C8B-B14F-4D97-AF65-F5344CB8AC3E}">
        <p14:creationId xmlns:p14="http://schemas.microsoft.com/office/powerpoint/2010/main" val="262690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Annotation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guidelines</a:t>
            </a:r>
            <a:r>
              <a:rPr lang="it-IT" dirty="0">
                <a:solidFill>
                  <a:schemeClr val="tx2"/>
                </a:solidFill>
              </a:rPr>
              <a:t> / </a:t>
            </a:r>
            <a:r>
              <a:rPr lang="it-IT" dirty="0" err="1">
                <a:solidFill>
                  <a:schemeClr val="tx2"/>
                </a:solidFill>
              </a:rPr>
              <a:t>Define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concept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 err="1">
                <a:solidFill>
                  <a:schemeClr val="tx2"/>
                </a:solidFill>
              </a:rPr>
              <a:t>Markables</a:t>
            </a:r>
            <a:r>
              <a:rPr lang="en" dirty="0">
                <a:solidFill>
                  <a:schemeClr val="tx2"/>
                </a:solidFill>
              </a:rPr>
              <a:t> – elements to be annotated</a:t>
            </a:r>
          </a:p>
          <a:p>
            <a:pPr lvl="1"/>
            <a:r>
              <a:rPr lang="sv-SE" dirty="0">
                <a:solidFill>
                  <a:schemeClr val="tx2"/>
                </a:solidFill>
              </a:rPr>
              <a:t>Annotation </a:t>
            </a:r>
            <a:r>
              <a:rPr lang="sv-SE" dirty="0" err="1">
                <a:solidFill>
                  <a:schemeClr val="tx2"/>
                </a:solidFill>
              </a:rPr>
              <a:t>type</a:t>
            </a:r>
            <a:r>
              <a:rPr lang="sv-SE" dirty="0">
                <a:solidFill>
                  <a:schemeClr val="tx2"/>
                </a:solidFill>
              </a:rPr>
              <a:t> = </a:t>
            </a:r>
            <a:r>
              <a:rPr lang="sv-SE" dirty="0" err="1">
                <a:solidFill>
                  <a:schemeClr val="tx2"/>
                </a:solidFill>
              </a:rPr>
              <a:t>label</a:t>
            </a:r>
            <a:r>
              <a:rPr lang="sv-SE" dirty="0">
                <a:solidFill>
                  <a:schemeClr val="tx2"/>
                </a:solidFill>
              </a:rPr>
              <a:t> to be </a:t>
            </a:r>
            <a:r>
              <a:rPr lang="sv-SE" dirty="0" err="1">
                <a:solidFill>
                  <a:schemeClr val="tx2"/>
                </a:solidFill>
              </a:rPr>
              <a:t>assigned</a:t>
            </a:r>
            <a:r>
              <a:rPr lang="sv-SE" dirty="0">
                <a:solidFill>
                  <a:schemeClr val="tx2"/>
                </a:solidFill>
              </a:rPr>
              <a:t> to a segment </a:t>
            </a:r>
            <a:r>
              <a:rPr lang="sv-SE" dirty="0" err="1">
                <a:solidFill>
                  <a:schemeClr val="tx2"/>
                </a:solidFill>
              </a:rPr>
              <a:t>of</a:t>
            </a:r>
            <a:r>
              <a:rPr lang="sv-SE" dirty="0">
                <a:solidFill>
                  <a:schemeClr val="tx2"/>
                </a:solidFill>
              </a:rPr>
              <a:t> text</a:t>
            </a:r>
          </a:p>
          <a:p>
            <a:pPr lvl="1"/>
            <a:r>
              <a:rPr lang="sv-SE" dirty="0">
                <a:solidFill>
                  <a:schemeClr val="tx2"/>
                </a:solidFill>
              </a:rPr>
              <a:t>Relationship = </a:t>
            </a:r>
            <a:r>
              <a:rPr lang="sv-SE" dirty="0" err="1">
                <a:solidFill>
                  <a:schemeClr val="tx2"/>
                </a:solidFill>
              </a:rPr>
              <a:t>link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between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instances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sv-SE" dirty="0" err="1">
                <a:solidFill>
                  <a:schemeClr val="tx2"/>
                </a:solidFill>
              </a:rPr>
              <a:t>of</a:t>
            </a:r>
            <a:r>
              <a:rPr lang="sv-SE" dirty="0">
                <a:solidFill>
                  <a:schemeClr val="tx2"/>
                </a:solidFill>
              </a:rPr>
              <a:t> annotations</a:t>
            </a:r>
          </a:p>
          <a:p>
            <a:pPr lvl="1"/>
            <a:r>
              <a:rPr lang="sv-SE" dirty="0" err="1">
                <a:solidFill>
                  <a:schemeClr val="tx2"/>
                </a:solidFill>
              </a:rPr>
              <a:t>Attributes</a:t>
            </a:r>
            <a:r>
              <a:rPr lang="sv-SE" dirty="0">
                <a:solidFill>
                  <a:schemeClr val="tx2"/>
                </a:solidFill>
              </a:rPr>
              <a:t> = features </a:t>
            </a:r>
            <a:r>
              <a:rPr lang="sv-SE" dirty="0" err="1">
                <a:solidFill>
                  <a:schemeClr val="tx2"/>
                </a:solidFill>
              </a:rPr>
              <a:t>of</a:t>
            </a:r>
            <a:r>
              <a:rPr lang="sv-SE" dirty="0">
                <a:solidFill>
                  <a:schemeClr val="tx2"/>
                </a:solidFill>
              </a:rPr>
              <a:t> annotation </a:t>
            </a:r>
            <a:r>
              <a:rPr lang="sv-SE" dirty="0" err="1">
                <a:solidFill>
                  <a:schemeClr val="tx2"/>
                </a:solidFill>
              </a:rPr>
              <a:t>types</a:t>
            </a:r>
            <a:r>
              <a:rPr lang="sv-SE" dirty="0">
                <a:solidFill>
                  <a:schemeClr val="tx2"/>
                </a:solidFill>
              </a:rPr>
              <a:t> and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A470F-FA67-E946-973C-49159D914C6B}"/>
              </a:ext>
            </a:extLst>
          </p:cNvPr>
          <p:cNvSpPr txBox="1"/>
          <p:nvPr/>
        </p:nvSpPr>
        <p:spPr>
          <a:xfrm>
            <a:off x="30608" y="5948110"/>
            <a:ext cx="9113392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8" dirty="0" err="1"/>
              <a:t>Acknowledgements</a:t>
            </a:r>
            <a:r>
              <a:rPr lang="sv-SE" sz="1108" dirty="0"/>
              <a:t>: </a:t>
            </a:r>
            <a:r>
              <a:rPr lang="sv-SE" sz="1108" dirty="0" err="1"/>
              <a:t>Uni</a:t>
            </a:r>
            <a:r>
              <a:rPr lang="sv-SE" sz="1108" dirty="0"/>
              <a:t>. </a:t>
            </a:r>
            <a:r>
              <a:rPr lang="sv-SE" sz="1108" dirty="0" err="1"/>
              <a:t>of</a:t>
            </a:r>
            <a:r>
              <a:rPr lang="sv-SE" sz="1108" dirty="0"/>
              <a:t> Utah </a:t>
            </a:r>
            <a:r>
              <a:rPr lang="sv-SE" sz="1108" dirty="0" err="1"/>
              <a:t>DeCART</a:t>
            </a:r>
            <a:r>
              <a:rPr lang="sv-SE" sz="1108" dirty="0"/>
              <a:t> summer </a:t>
            </a:r>
            <a:r>
              <a:rPr lang="sv-SE" sz="1108" dirty="0" err="1"/>
              <a:t>school</a:t>
            </a:r>
            <a:r>
              <a:rPr lang="sv-SE" sz="1108" dirty="0"/>
              <a:t>: </a:t>
            </a:r>
            <a:r>
              <a:rPr lang="sv-SE" sz="1108" dirty="0" err="1"/>
              <a:t>https</a:t>
            </a:r>
            <a:r>
              <a:rPr lang="sv-SE" sz="1108" dirty="0"/>
              <a:t>://</a:t>
            </a:r>
            <a:r>
              <a:rPr lang="sv-SE" sz="1108" dirty="0" err="1"/>
              <a:t>github.com</a:t>
            </a:r>
            <a:r>
              <a:rPr lang="sv-SE" sz="1108" dirty="0"/>
              <a:t>/</a:t>
            </a:r>
            <a:r>
              <a:rPr lang="sv-SE" sz="1108" dirty="0" err="1"/>
              <a:t>jianlins</a:t>
            </a:r>
            <a:r>
              <a:rPr lang="sv-SE" sz="1108" dirty="0"/>
              <a:t>/</a:t>
            </a:r>
            <a:r>
              <a:rPr lang="sv-SE" sz="1108" dirty="0" err="1"/>
              <a:t>AnnotationNLP</a:t>
            </a:r>
            <a:r>
              <a:rPr lang="sv-SE" sz="1108" dirty="0"/>
              <a:t>/</a:t>
            </a:r>
            <a:r>
              <a:rPr lang="sv-SE" sz="1108" dirty="0" err="1"/>
              <a:t>blob</a:t>
            </a:r>
            <a:r>
              <a:rPr lang="sv-SE" sz="1108" dirty="0"/>
              <a:t>/master/01_Introduction_to_Annotation.ipynb</a:t>
            </a:r>
          </a:p>
        </p:txBody>
      </p:sp>
    </p:spTree>
    <p:extLst>
      <p:ext uri="{BB962C8B-B14F-4D97-AF65-F5344CB8AC3E}">
        <p14:creationId xmlns:p14="http://schemas.microsoft.com/office/powerpoint/2010/main" val="155809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82419-98CC-1047-A79F-487DB235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5" y="274638"/>
            <a:ext cx="8915400" cy="1143000"/>
          </a:xfrm>
        </p:spPr>
        <p:txBody>
          <a:bodyPr/>
          <a:lstStyle/>
          <a:p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Processing</a:t>
            </a:r>
            <a:r>
              <a:rPr lang="sv-SE" dirty="0"/>
              <a:t> - workflow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BC241-F7B1-3749-88C1-A1678263FBFD}"/>
              </a:ext>
            </a:extLst>
          </p:cNvPr>
          <p:cNvSpPr/>
          <p:nvPr/>
        </p:nvSpPr>
        <p:spPr>
          <a:xfrm>
            <a:off x="302213" y="2036611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3D96B-7AEF-7D4D-BF04-A4BF3F0566C8}"/>
              </a:ext>
            </a:extLst>
          </p:cNvPr>
          <p:cNvSpPr txBox="1"/>
          <p:nvPr/>
        </p:nvSpPr>
        <p:spPr>
          <a:xfrm>
            <a:off x="386558" y="2117408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Define</a:t>
            </a:r>
            <a:r>
              <a:rPr lang="sv-SE" sz="1463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problem/</a:t>
            </a: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concept</a:t>
            </a:r>
            <a:endParaRPr lang="sv-SE" sz="1463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FA37B-3E80-2A43-8AF5-F57316F05D93}"/>
              </a:ext>
            </a:extLst>
          </p:cNvPr>
          <p:cNvSpPr txBox="1"/>
          <p:nvPr/>
        </p:nvSpPr>
        <p:spPr>
          <a:xfrm>
            <a:off x="386557" y="3003796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Create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gold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standard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BA75D-07E4-D346-987F-7DF774A11729}"/>
              </a:ext>
            </a:extLst>
          </p:cNvPr>
          <p:cNvSpPr txBox="1"/>
          <p:nvPr/>
        </p:nvSpPr>
        <p:spPr>
          <a:xfrm>
            <a:off x="386557" y="3850327"/>
            <a:ext cx="206539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Develop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NLP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17AA2-A147-7A4C-8C71-B72FC8C72D4E}"/>
              </a:ext>
            </a:extLst>
          </p:cNvPr>
          <p:cNvSpPr txBox="1"/>
          <p:nvPr/>
        </p:nvSpPr>
        <p:spPr>
          <a:xfrm>
            <a:off x="418551" y="4741709"/>
            <a:ext cx="82618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Evaluate</a:t>
            </a:r>
            <a:endParaRPr lang="sv-SE" sz="1463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6E28ED-C6B0-B447-B27E-13A1BB0A93C4}"/>
              </a:ext>
            </a:extLst>
          </p:cNvPr>
          <p:cNvSpPr/>
          <p:nvPr/>
        </p:nvSpPr>
        <p:spPr>
          <a:xfrm>
            <a:off x="302213" y="292412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E90805-3891-254D-B903-160FDDB72E3C}"/>
              </a:ext>
            </a:extLst>
          </p:cNvPr>
          <p:cNvSpPr/>
          <p:nvPr/>
        </p:nvSpPr>
        <p:spPr>
          <a:xfrm>
            <a:off x="302213" y="3769890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FC7C614-621F-E34A-A309-3CD1D5D1C637}"/>
              </a:ext>
            </a:extLst>
          </p:cNvPr>
          <p:cNvSpPr/>
          <p:nvPr/>
        </p:nvSpPr>
        <p:spPr>
          <a:xfrm>
            <a:off x="302212" y="464618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0C7CA6-2A64-0646-BA60-53CDC3B8F4F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1568351" y="2492992"/>
            <a:ext cx="0" cy="431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02B129-AB54-714D-8E02-E7B14FB3759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568351" y="3380507"/>
            <a:ext cx="0" cy="38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C57DA3-A01A-024D-95F9-F2BD882F90D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1568350" y="4226270"/>
            <a:ext cx="1" cy="41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79F8C2-1827-F044-BD49-67AE4EA44763}"/>
              </a:ext>
            </a:extLst>
          </p:cNvPr>
          <p:cNvSpPr txBox="1"/>
          <p:nvPr/>
        </p:nvSpPr>
        <p:spPr>
          <a:xfrm>
            <a:off x="3461666" y="1567543"/>
            <a:ext cx="5380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Understand </a:t>
            </a:r>
            <a:r>
              <a:rPr lang="sv-SE" dirty="0" err="1"/>
              <a:t>your</a:t>
            </a:r>
            <a:r>
              <a:rPr lang="sv-SE" dirty="0"/>
              <a:t> data - </a:t>
            </a:r>
            <a:r>
              <a:rPr lang="sv-SE" dirty="0" err="1"/>
              <a:t>What</a:t>
            </a:r>
            <a:r>
              <a:rPr lang="sv-SE" dirty="0"/>
              <a:t> data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much</a:t>
            </a:r>
            <a:r>
              <a:rPr lang="sv-SE" dirty="0"/>
              <a:t> data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the data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What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model</a:t>
            </a:r>
            <a:r>
              <a:rPr lang="sv-SE" dirty="0"/>
              <a:t>/</a:t>
            </a:r>
            <a:r>
              <a:rPr lang="sv-SE" dirty="0" err="1"/>
              <a:t>extract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Research the </a:t>
            </a:r>
            <a:r>
              <a:rPr lang="sv-SE" dirty="0" err="1"/>
              <a:t>field</a:t>
            </a:r>
            <a:r>
              <a:rPr lang="sv-S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studies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problem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modeled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 (</a:t>
            </a:r>
            <a:r>
              <a:rPr lang="sv-SE" dirty="0" err="1"/>
              <a:t>lexicons</a:t>
            </a:r>
            <a:r>
              <a:rPr lang="sv-SE" dirty="0"/>
              <a:t>, </a:t>
            </a:r>
            <a:r>
              <a:rPr lang="sv-SE" dirty="0" err="1"/>
              <a:t>algorithms</a:t>
            </a:r>
            <a:r>
              <a:rPr lang="sv-SE" dirty="0"/>
              <a:t>, </a:t>
            </a:r>
            <a:r>
              <a:rPr lang="sv-SE" dirty="0" err="1"/>
              <a:t>etc</a:t>
            </a:r>
            <a:r>
              <a:rPr lang="sv-SE" dirty="0"/>
              <a:t>)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modeled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similar</a:t>
            </a:r>
            <a:r>
              <a:rPr lang="sv-SE" dirty="0"/>
              <a:t>?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be </a:t>
            </a:r>
            <a:r>
              <a:rPr lang="sv-SE" dirty="0" err="1"/>
              <a:t>useful</a:t>
            </a:r>
            <a:r>
              <a:rPr lang="sv-SE" dirty="0"/>
              <a:t> for </a:t>
            </a:r>
            <a:r>
              <a:rPr lang="sv-SE" dirty="0" err="1"/>
              <a:t>your</a:t>
            </a:r>
            <a:r>
              <a:rPr lang="sv-SE" dirty="0"/>
              <a:t> problem?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Is </a:t>
            </a:r>
            <a:r>
              <a:rPr lang="sv-SE" dirty="0" err="1"/>
              <a:t>your</a:t>
            </a:r>
            <a:r>
              <a:rPr lang="sv-SE" dirty="0"/>
              <a:t> data </a:t>
            </a:r>
            <a:r>
              <a:rPr lang="sv-SE" dirty="0" err="1"/>
              <a:t>appropriate</a:t>
            </a:r>
            <a:r>
              <a:rPr lang="sv-SE" dirty="0"/>
              <a:t> for </a:t>
            </a:r>
            <a:r>
              <a:rPr lang="sv-SE" dirty="0" err="1"/>
              <a:t>this</a:t>
            </a:r>
            <a:r>
              <a:rPr lang="sv-SE" dirty="0"/>
              <a:t> problem?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02209D-690A-5646-B592-59C4722B0316}"/>
              </a:ext>
            </a:extLst>
          </p:cNvPr>
          <p:cNvSpPr/>
          <p:nvPr/>
        </p:nvSpPr>
        <p:spPr>
          <a:xfrm>
            <a:off x="302212" y="1322799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b="1" dirty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9804D6-7F16-8B45-BD72-4744941C5FC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68350" y="1779179"/>
            <a:ext cx="1" cy="25743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A77C77-DDDC-2644-95C2-81EF49FC57FC}"/>
              </a:ext>
            </a:extLst>
          </p:cNvPr>
          <p:cNvSpPr/>
          <p:nvPr/>
        </p:nvSpPr>
        <p:spPr>
          <a:xfrm>
            <a:off x="302212" y="5455485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dirty="0" err="1">
                <a:solidFill>
                  <a:prstClr val="black"/>
                </a:solidFill>
              </a:rPr>
              <a:t>Deployment</a:t>
            </a:r>
            <a:endParaRPr lang="sv-SE" sz="1463" dirty="0">
              <a:solidFill>
                <a:prstClr val="black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6172EE-4998-ED4A-AC7E-0AD8BD19CEC8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1568350" y="5102566"/>
            <a:ext cx="0" cy="352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66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8">
            <a:extLst>
              <a:ext uri="{FF2B5EF4-FFF2-40B4-BE49-F238E27FC236}">
                <a16:creationId xmlns:a16="http://schemas.microsoft.com/office/drawing/2014/main" id="{5D793DC1-38C7-7E4C-A813-F6C4C4F8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1196975"/>
            <a:ext cx="85915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sv-SE" b="1"/>
              <a:t>Read-only access to CRIS SQL at</a:t>
            </a:r>
            <a:r>
              <a:rPr lang="en-GB" altLang="sv-SE"/>
              <a:t>: BRHNSQL009.CPFT_ENDSQL</a:t>
            </a:r>
          </a:p>
          <a:p>
            <a:pPr eaLnBrk="1" hangingPunct="1"/>
            <a:endParaRPr lang="en-GB" altLang="sv-SE"/>
          </a:p>
          <a:p>
            <a:pPr eaLnBrk="1" hangingPunct="1"/>
            <a:r>
              <a:rPr lang="en-GB" altLang="sv-SE" b="1"/>
              <a:t>CPFT_ENDSQL:</a:t>
            </a:r>
            <a:r>
              <a:rPr lang="en-GB" altLang="sv-SE"/>
              <a:t> one table for each ‘form’.  One column for each ‘field’</a:t>
            </a:r>
          </a:p>
          <a:p>
            <a:pPr eaLnBrk="1" hangingPunct="1"/>
            <a:endParaRPr lang="en-GB" altLang="sv-SE"/>
          </a:p>
          <a:p>
            <a:pPr eaLnBrk="1" hangingPunct="1"/>
            <a:endParaRPr lang="en-GB" altLang="sv-SE"/>
          </a:p>
        </p:txBody>
      </p:sp>
      <p:sp>
        <p:nvSpPr>
          <p:cNvPr id="55299" name="Line 10">
            <a:extLst>
              <a:ext uri="{FF2B5EF4-FFF2-40B4-BE49-F238E27FC236}">
                <a16:creationId xmlns:a16="http://schemas.microsoft.com/office/drawing/2014/main" id="{90691D65-1893-C045-ACF4-49FAB6254D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75" y="914400"/>
            <a:ext cx="66024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55300" name="Text Box 2">
            <a:extLst>
              <a:ext uri="{FF2B5EF4-FFF2-40B4-BE49-F238E27FC236}">
                <a16:creationId xmlns:a16="http://schemas.microsoft.com/office/drawing/2014/main" id="{F22BCB93-4930-6447-AE1F-737508F02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466725"/>
            <a:ext cx="75326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sv-SE" b="1">
                <a:latin typeface="Calibri" panose="020F0502020204030204" pitchFamily="34" charset="0"/>
              </a:rPr>
              <a:t>Using CRIS – CRIS SQL</a:t>
            </a:r>
          </a:p>
        </p:txBody>
      </p:sp>
      <p:pic>
        <p:nvPicPr>
          <p:cNvPr id="55301" name="Picture 2">
            <a:extLst>
              <a:ext uri="{FF2B5EF4-FFF2-40B4-BE49-F238E27FC236}">
                <a16:creationId xmlns:a16="http://schemas.microsoft.com/office/drawing/2014/main" id="{37476107-594A-0740-9D3B-54C89ADB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15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5">
            <a:extLst>
              <a:ext uri="{FF2B5EF4-FFF2-40B4-BE49-F238E27FC236}">
                <a16:creationId xmlns:a16="http://schemas.microsoft.com/office/drawing/2014/main" id="{75F1FD24-89BF-C34D-A2CB-BD1B14DB5D47}"/>
              </a:ext>
            </a:extLst>
          </p:cNvPr>
          <p:cNvSpPr txBox="1"/>
          <p:nvPr/>
        </p:nvSpPr>
        <p:spPr>
          <a:xfrm>
            <a:off x="241326" y="5822372"/>
            <a:ext cx="6258445" cy="61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Gkotsis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et al.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Characterisation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of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mental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health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conditions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in social media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using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sv-SE" sz="1108" dirty="0" err="1">
                <a:latin typeface="Calibri" panose="020F0502020204030204" pitchFamily="34" charset="0"/>
                <a:cs typeface="Arial" charset="0"/>
              </a:rPr>
              <a:t>Informed</a:t>
            </a:r>
            <a:r>
              <a:rPr lang="sv-SE" sz="1108" dirty="0">
                <a:latin typeface="Calibri" panose="020F0502020204030204" pitchFamily="34" charset="0"/>
                <a:cs typeface="Arial" charset="0"/>
              </a:rPr>
              <a:t> Deep Learning. </a:t>
            </a:r>
          </a:p>
          <a:p>
            <a:pPr>
              <a:defRPr/>
            </a:pPr>
            <a:r>
              <a:rPr lang="sv-SE" sz="1200" i="1" dirty="0" err="1"/>
              <a:t>Scientific</a:t>
            </a:r>
            <a:r>
              <a:rPr lang="sv-SE" sz="1200" i="1" dirty="0"/>
              <a:t> </a:t>
            </a:r>
            <a:r>
              <a:rPr lang="sv-SE" sz="1200" i="1" dirty="0" err="1"/>
              <a:t>Reports</a:t>
            </a:r>
            <a:r>
              <a:rPr lang="sv-SE" sz="1200" dirty="0"/>
              <a:t> </a:t>
            </a:r>
            <a:r>
              <a:rPr lang="sv-SE" sz="1200" b="1" dirty="0" err="1"/>
              <a:t>volume</a:t>
            </a:r>
            <a:r>
              <a:rPr lang="sv-SE" sz="1200" b="1" dirty="0"/>
              <a:t> 7</a:t>
            </a:r>
            <a:r>
              <a:rPr lang="sv-SE" sz="1200" dirty="0"/>
              <a:t>, </a:t>
            </a:r>
            <a:r>
              <a:rPr lang="sv-SE" sz="1200" dirty="0" err="1"/>
              <a:t>Article</a:t>
            </a:r>
            <a:r>
              <a:rPr lang="sv-SE" sz="1200" dirty="0"/>
              <a:t> </a:t>
            </a:r>
            <a:r>
              <a:rPr lang="sv-SE" sz="1200" dirty="0" err="1"/>
              <a:t>number</a:t>
            </a:r>
            <a:r>
              <a:rPr lang="sv-SE" sz="1200" dirty="0"/>
              <a:t>: 45141 (2017)</a:t>
            </a:r>
            <a:endParaRPr lang="sv-SE" sz="1108" dirty="0">
              <a:latin typeface="Calibri" panose="020F0502020204030204" pitchFamily="34" charset="0"/>
              <a:cs typeface="Arial" charset="0"/>
            </a:endParaRPr>
          </a:p>
          <a:p>
            <a:pPr>
              <a:defRPr/>
            </a:pPr>
            <a:endParaRPr lang="sv-SE" sz="1108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675E-E724-A143-9B2F-135D796C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966"/>
            <a:ext cx="9144000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82419-98CC-1047-A79F-487DB235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5" y="274638"/>
            <a:ext cx="8915400" cy="1143000"/>
          </a:xfrm>
        </p:spPr>
        <p:txBody>
          <a:bodyPr/>
          <a:lstStyle/>
          <a:p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Processing</a:t>
            </a:r>
            <a:r>
              <a:rPr lang="sv-SE" dirty="0"/>
              <a:t> - workflow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9F8C2-1827-F044-BD49-67AE4EA44763}"/>
              </a:ext>
            </a:extLst>
          </p:cNvPr>
          <p:cNvSpPr txBox="1"/>
          <p:nvPr/>
        </p:nvSpPr>
        <p:spPr>
          <a:xfrm>
            <a:off x="3461666" y="1567543"/>
            <a:ext cx="5380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Define</a:t>
            </a:r>
            <a:r>
              <a:rPr lang="sv-SE" dirty="0"/>
              <a:t> the problem/</a:t>
            </a:r>
            <a:r>
              <a:rPr lang="sv-SE" dirty="0" err="1"/>
              <a:t>concept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Relate</a:t>
            </a:r>
            <a:r>
              <a:rPr lang="sv-SE" dirty="0"/>
              <a:t> to </a:t>
            </a:r>
            <a:r>
              <a:rPr lang="sv-SE" dirty="0" err="1"/>
              <a:t>existing</a:t>
            </a:r>
            <a:r>
              <a:rPr lang="sv-SE" dirty="0"/>
              <a:t> definitions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Patient? </a:t>
            </a:r>
            <a:r>
              <a:rPr lang="sv-SE" dirty="0" err="1"/>
              <a:t>Document</a:t>
            </a:r>
            <a:r>
              <a:rPr lang="sv-SE" dirty="0"/>
              <a:t>? </a:t>
            </a:r>
            <a:r>
              <a:rPr lang="sv-SE" dirty="0" err="1"/>
              <a:t>Phrase</a:t>
            </a:r>
            <a:r>
              <a:rPr lang="sv-SE" dirty="0"/>
              <a:t>? </a:t>
            </a:r>
            <a:r>
              <a:rPr lang="sv-SE" dirty="0" err="1"/>
              <a:t>Something</a:t>
            </a:r>
            <a:r>
              <a:rPr lang="sv-SE" dirty="0"/>
              <a:t> </a:t>
            </a:r>
            <a:r>
              <a:rPr lang="sv-SE" dirty="0" err="1"/>
              <a:t>else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Is NLP </a:t>
            </a:r>
            <a:r>
              <a:rPr lang="sv-SE" dirty="0" err="1"/>
              <a:t>needed</a:t>
            </a:r>
            <a:r>
              <a:rPr lang="sv-SE" dirty="0"/>
              <a:t> for all, or parts </a:t>
            </a:r>
            <a:r>
              <a:rPr lang="sv-SE" dirty="0" err="1"/>
              <a:t>of</a:t>
            </a:r>
            <a:r>
              <a:rPr lang="sv-SE" dirty="0"/>
              <a:t> the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Construct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requirements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Look at distributions, </a:t>
            </a:r>
            <a:r>
              <a:rPr lang="sv-SE" dirty="0" err="1"/>
              <a:t>characterise</a:t>
            </a:r>
            <a:r>
              <a:rPr lang="sv-SE" dirty="0"/>
              <a:t> the data</a:t>
            </a:r>
          </a:p>
          <a:p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F792470-E502-F24F-BA91-13ACF8B42661}"/>
              </a:ext>
            </a:extLst>
          </p:cNvPr>
          <p:cNvSpPr/>
          <p:nvPr/>
        </p:nvSpPr>
        <p:spPr>
          <a:xfrm>
            <a:off x="302213" y="2036611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90A598-D8D9-3B47-9817-B4E41FF4D005}"/>
              </a:ext>
            </a:extLst>
          </p:cNvPr>
          <p:cNvSpPr txBox="1"/>
          <p:nvPr/>
        </p:nvSpPr>
        <p:spPr>
          <a:xfrm>
            <a:off x="386558" y="2117408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Define</a:t>
            </a:r>
            <a:r>
              <a:rPr lang="sv-SE" sz="1463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problem/</a:t>
            </a: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concept</a:t>
            </a:r>
            <a:endParaRPr lang="sv-SE" sz="1463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F6A700-6396-1D4A-AAF4-9018C7C280F8}"/>
              </a:ext>
            </a:extLst>
          </p:cNvPr>
          <p:cNvSpPr txBox="1"/>
          <p:nvPr/>
        </p:nvSpPr>
        <p:spPr>
          <a:xfrm>
            <a:off x="386557" y="3003796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Create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gold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standard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03D3E2-4400-C840-B7B1-CBCA8467324F}"/>
              </a:ext>
            </a:extLst>
          </p:cNvPr>
          <p:cNvSpPr txBox="1"/>
          <p:nvPr/>
        </p:nvSpPr>
        <p:spPr>
          <a:xfrm>
            <a:off x="386557" y="3850327"/>
            <a:ext cx="206539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Develop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NLP solution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917E83-41FC-E544-88E5-48329FF654B6}"/>
              </a:ext>
            </a:extLst>
          </p:cNvPr>
          <p:cNvSpPr txBox="1"/>
          <p:nvPr/>
        </p:nvSpPr>
        <p:spPr>
          <a:xfrm>
            <a:off x="418551" y="4741709"/>
            <a:ext cx="82618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Evaluate</a:t>
            </a:r>
            <a:endParaRPr lang="sv-SE" sz="1463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587DDC-526B-1A46-A281-924FB1A0B673}"/>
              </a:ext>
            </a:extLst>
          </p:cNvPr>
          <p:cNvSpPr/>
          <p:nvPr/>
        </p:nvSpPr>
        <p:spPr>
          <a:xfrm>
            <a:off x="302213" y="292412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E9F0C5A-1AFA-AF4B-8CF7-0705BD9CF2AA}"/>
              </a:ext>
            </a:extLst>
          </p:cNvPr>
          <p:cNvSpPr/>
          <p:nvPr/>
        </p:nvSpPr>
        <p:spPr>
          <a:xfrm>
            <a:off x="302213" y="3769890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674DD6-DD1D-7242-8C4B-349D3B51FDC5}"/>
              </a:ext>
            </a:extLst>
          </p:cNvPr>
          <p:cNvSpPr/>
          <p:nvPr/>
        </p:nvSpPr>
        <p:spPr>
          <a:xfrm>
            <a:off x="302212" y="464618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DD5654-EAA1-AA42-9C0C-B72555DC9577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1568351" y="2492992"/>
            <a:ext cx="0" cy="431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85BB8B-C98E-7543-A740-374AE9D61034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568351" y="3380507"/>
            <a:ext cx="0" cy="38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58F23C-2652-6845-909B-7D421FB7E49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1568350" y="4226270"/>
            <a:ext cx="1" cy="41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FD3EF27-8645-3A4C-BB1B-9E8447371162}"/>
              </a:ext>
            </a:extLst>
          </p:cNvPr>
          <p:cNvSpPr/>
          <p:nvPr/>
        </p:nvSpPr>
        <p:spPr>
          <a:xfrm>
            <a:off x="302212" y="1322799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b="1" dirty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F39F45-9399-3A42-8FBD-2FD01979C7E4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1568350" y="1779179"/>
            <a:ext cx="1" cy="25743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2DC7F0E-6088-754D-882A-A3FD9AE6A4B1}"/>
              </a:ext>
            </a:extLst>
          </p:cNvPr>
          <p:cNvSpPr/>
          <p:nvPr/>
        </p:nvSpPr>
        <p:spPr>
          <a:xfrm>
            <a:off x="302212" y="5455485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dirty="0" err="1">
                <a:solidFill>
                  <a:prstClr val="black"/>
                </a:solidFill>
              </a:rPr>
              <a:t>Deployment</a:t>
            </a:r>
            <a:endParaRPr lang="sv-SE" sz="1463" dirty="0">
              <a:solidFill>
                <a:prstClr val="black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9652DD-53EB-C040-B100-A7C7C06F5E1C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568350" y="5102566"/>
            <a:ext cx="0" cy="352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2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82419-98CC-1047-A79F-487DB235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5" y="274638"/>
            <a:ext cx="8915400" cy="1143000"/>
          </a:xfrm>
        </p:spPr>
        <p:txBody>
          <a:bodyPr/>
          <a:lstStyle/>
          <a:p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</a:t>
            </a:r>
            <a:r>
              <a:rPr lang="sv-SE" dirty="0" err="1"/>
              <a:t>Processing</a:t>
            </a:r>
            <a:r>
              <a:rPr lang="sv-SE" dirty="0"/>
              <a:t> - workflow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9F8C2-1827-F044-BD49-67AE4EA44763}"/>
              </a:ext>
            </a:extLst>
          </p:cNvPr>
          <p:cNvSpPr txBox="1"/>
          <p:nvPr/>
        </p:nvSpPr>
        <p:spPr>
          <a:xfrm>
            <a:off x="3461666" y="1567543"/>
            <a:ext cx="5380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If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NLP for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use-case</a:t>
            </a:r>
            <a:r>
              <a:rPr lang="sv-S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Where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expect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the information (all </a:t>
            </a:r>
            <a:r>
              <a:rPr lang="sv-SE" dirty="0" err="1"/>
              <a:t>documents</a:t>
            </a:r>
            <a:r>
              <a:rPr lang="sv-SE" dirty="0"/>
              <a:t>,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, </a:t>
            </a:r>
            <a:r>
              <a:rPr lang="sv-SE" dirty="0" err="1"/>
              <a:t>some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How</a:t>
            </a:r>
            <a:r>
              <a:rPr lang="sv-SE" dirty="0"/>
              <a:t> long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documents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If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use-case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relies</a:t>
            </a:r>
            <a:r>
              <a:rPr lang="sv-SE" dirty="0"/>
              <a:t> on </a:t>
            </a:r>
            <a:r>
              <a:rPr lang="sv-SE" dirty="0" err="1"/>
              <a:t>other</a:t>
            </a:r>
            <a:r>
              <a:rPr lang="sv-SE" dirty="0"/>
              <a:t> data (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structured</a:t>
            </a:r>
            <a:r>
              <a:rPr lang="sv-SE" dirty="0"/>
              <a:t> data from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tables</a:t>
            </a:r>
            <a:r>
              <a:rPr lang="sv-SE" dirty="0"/>
              <a:t>), is </a:t>
            </a:r>
            <a:r>
              <a:rPr lang="sv-SE" dirty="0" err="1"/>
              <a:t>this</a:t>
            </a:r>
            <a:r>
              <a:rPr lang="sv-SE" dirty="0"/>
              <a:t> information </a:t>
            </a:r>
            <a:r>
              <a:rPr lang="sv-SE" dirty="0" err="1"/>
              <a:t>necessary</a:t>
            </a:r>
            <a:r>
              <a:rPr lang="sv-SE" dirty="0"/>
              <a:t> to </a:t>
            </a:r>
            <a:r>
              <a:rPr lang="sv-SE" dirty="0" err="1"/>
              <a:t>take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account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Consult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BFAB9D-5038-9A42-9F49-C442BB6DE231}"/>
              </a:ext>
            </a:extLst>
          </p:cNvPr>
          <p:cNvSpPr/>
          <p:nvPr/>
        </p:nvSpPr>
        <p:spPr>
          <a:xfrm>
            <a:off x="302213" y="2036611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8522E6-8B37-9B4B-8921-C1A2AE64B2C0}"/>
              </a:ext>
            </a:extLst>
          </p:cNvPr>
          <p:cNvSpPr txBox="1"/>
          <p:nvPr/>
        </p:nvSpPr>
        <p:spPr>
          <a:xfrm>
            <a:off x="386558" y="2117408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Define</a:t>
            </a:r>
            <a:r>
              <a:rPr lang="sv-SE" sz="1463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 problem/</a:t>
            </a:r>
            <a:r>
              <a:rPr lang="sv-SE" sz="1463" b="1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concept</a:t>
            </a:r>
            <a:endParaRPr lang="sv-SE" sz="1463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350829-9C33-E245-B7EE-F8656B8C6B70}"/>
              </a:ext>
            </a:extLst>
          </p:cNvPr>
          <p:cNvSpPr txBox="1"/>
          <p:nvPr/>
        </p:nvSpPr>
        <p:spPr>
          <a:xfrm>
            <a:off x="386557" y="3003796"/>
            <a:ext cx="20973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Create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gold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standard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1F1DCE-9EB8-3741-99BC-1246BC760592}"/>
              </a:ext>
            </a:extLst>
          </p:cNvPr>
          <p:cNvSpPr txBox="1"/>
          <p:nvPr/>
        </p:nvSpPr>
        <p:spPr>
          <a:xfrm>
            <a:off x="386557" y="3850327"/>
            <a:ext cx="206539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Develop</a:t>
            </a:r>
            <a:r>
              <a:rPr lang="sv-SE" sz="1463" dirty="0">
                <a:solidFill>
                  <a:prstClr val="black"/>
                </a:solidFill>
                <a:latin typeface="Calibri" panose="020F0502020204030204"/>
                <a:cs typeface="+mn-cs"/>
              </a:rPr>
              <a:t> NLP solution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3999FD-361A-1A4A-B892-0CE2591D7287}"/>
              </a:ext>
            </a:extLst>
          </p:cNvPr>
          <p:cNvSpPr txBox="1"/>
          <p:nvPr/>
        </p:nvSpPr>
        <p:spPr>
          <a:xfrm>
            <a:off x="418551" y="4741709"/>
            <a:ext cx="82618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v-SE" sz="1463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Evaluate</a:t>
            </a:r>
            <a:endParaRPr lang="sv-SE" sz="1463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C865F2-99F0-8E44-97CD-F13143E2FC88}"/>
              </a:ext>
            </a:extLst>
          </p:cNvPr>
          <p:cNvSpPr/>
          <p:nvPr/>
        </p:nvSpPr>
        <p:spPr>
          <a:xfrm>
            <a:off x="302213" y="292412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40C3C1-ABA1-7D41-BAC8-E3F904B8A02F}"/>
              </a:ext>
            </a:extLst>
          </p:cNvPr>
          <p:cNvSpPr/>
          <p:nvPr/>
        </p:nvSpPr>
        <p:spPr>
          <a:xfrm>
            <a:off x="302213" y="3769890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FA0FC21-1B47-4040-BCC9-442D29107EC0}"/>
              </a:ext>
            </a:extLst>
          </p:cNvPr>
          <p:cNvSpPr/>
          <p:nvPr/>
        </p:nvSpPr>
        <p:spPr>
          <a:xfrm>
            <a:off x="302212" y="4646186"/>
            <a:ext cx="2532276" cy="456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sv-SE" sz="146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DF116A-7E77-584C-8B1B-C7B20F239072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1568351" y="2492992"/>
            <a:ext cx="0" cy="431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ABBCDC-E444-4746-88F9-59A4699038B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568351" y="3380507"/>
            <a:ext cx="0" cy="38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904C3B-F7D6-074D-8BDC-B4A1120B779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1568350" y="4226270"/>
            <a:ext cx="1" cy="419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3B27F9-365D-A142-9FFA-9F55EB0F7E1F}"/>
              </a:ext>
            </a:extLst>
          </p:cNvPr>
          <p:cNvSpPr/>
          <p:nvPr/>
        </p:nvSpPr>
        <p:spPr>
          <a:xfrm>
            <a:off x="302212" y="1322799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b="1" dirty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AEEA5C-4620-9842-A5BC-0AFBB17F5CB3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>
            <a:off x="1568350" y="1779179"/>
            <a:ext cx="1" cy="25743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384D792-88EE-C54A-8CC9-8A186C21BC76}"/>
              </a:ext>
            </a:extLst>
          </p:cNvPr>
          <p:cNvSpPr/>
          <p:nvPr/>
        </p:nvSpPr>
        <p:spPr>
          <a:xfrm>
            <a:off x="302212" y="5455485"/>
            <a:ext cx="2532276" cy="456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42950"/>
            <a:r>
              <a:rPr lang="sv-SE" sz="1463" dirty="0" err="1">
                <a:solidFill>
                  <a:prstClr val="black"/>
                </a:solidFill>
              </a:rPr>
              <a:t>Deployment</a:t>
            </a:r>
            <a:endParaRPr lang="sv-SE" sz="1463" dirty="0">
              <a:solidFill>
                <a:prstClr val="black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631A68-FE86-074E-A8A2-D3CEBB56C08B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568350" y="5102566"/>
            <a:ext cx="0" cy="352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8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Bild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8" y="1790723"/>
            <a:ext cx="6438033" cy="36213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1FD479-410F-4F46-87DB-1E7A66766594}"/>
              </a:ext>
            </a:extLst>
          </p:cNvPr>
          <p:cNvSpPr/>
          <p:nvPr/>
        </p:nvSpPr>
        <p:spPr>
          <a:xfrm>
            <a:off x="545123" y="5331488"/>
            <a:ext cx="7666892" cy="39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969" dirty="0"/>
              <a:t>Downs et al., 2017. </a:t>
            </a:r>
            <a:r>
              <a:rPr lang="sv-SE" sz="969" dirty="0" err="1"/>
              <a:t>Detection</a:t>
            </a:r>
            <a:r>
              <a:rPr lang="sv-SE" sz="969" dirty="0"/>
              <a:t> </a:t>
            </a:r>
            <a:r>
              <a:rPr lang="sv-SE" sz="969" dirty="0" err="1"/>
              <a:t>of</a:t>
            </a:r>
            <a:r>
              <a:rPr lang="sv-SE" sz="969" dirty="0"/>
              <a:t> </a:t>
            </a:r>
            <a:r>
              <a:rPr lang="sv-SE" sz="969" dirty="0" err="1"/>
              <a:t>Suicidality</a:t>
            </a:r>
            <a:r>
              <a:rPr lang="sv-SE" sz="969" dirty="0"/>
              <a:t> in </a:t>
            </a:r>
            <a:r>
              <a:rPr lang="sv-SE" sz="969" dirty="0" err="1"/>
              <a:t>Adolescents</a:t>
            </a:r>
            <a:r>
              <a:rPr lang="sv-SE" sz="969" dirty="0"/>
              <a:t> </a:t>
            </a:r>
            <a:r>
              <a:rPr lang="sv-SE" sz="969" dirty="0" err="1"/>
              <a:t>with</a:t>
            </a:r>
            <a:r>
              <a:rPr lang="sv-SE" sz="969" dirty="0"/>
              <a:t> Autism </a:t>
            </a:r>
            <a:r>
              <a:rPr lang="sv-SE" sz="969" dirty="0" err="1"/>
              <a:t>Spectrum</a:t>
            </a:r>
            <a:r>
              <a:rPr lang="sv-SE" sz="969" dirty="0"/>
              <a:t> Disorders: Developing a </a:t>
            </a:r>
            <a:r>
              <a:rPr lang="sv-SE" sz="969" dirty="0" err="1"/>
              <a:t>Natural</a:t>
            </a:r>
            <a:r>
              <a:rPr lang="sv-SE" sz="969" dirty="0"/>
              <a:t> </a:t>
            </a:r>
            <a:r>
              <a:rPr lang="sv-SE" sz="969" dirty="0" err="1"/>
              <a:t>Language</a:t>
            </a:r>
            <a:r>
              <a:rPr lang="sv-SE" sz="969" dirty="0"/>
              <a:t> </a:t>
            </a:r>
            <a:r>
              <a:rPr lang="sv-SE" sz="969" dirty="0" err="1"/>
              <a:t>Processing</a:t>
            </a:r>
            <a:r>
              <a:rPr lang="sv-SE" sz="969" dirty="0"/>
              <a:t> Approach for </a:t>
            </a:r>
            <a:r>
              <a:rPr lang="sv-SE" sz="969" dirty="0" err="1"/>
              <a:t>Use</a:t>
            </a:r>
            <a:r>
              <a:rPr lang="sv-SE" sz="969" dirty="0"/>
              <a:t> in Electronic Health </a:t>
            </a:r>
            <a:r>
              <a:rPr lang="sv-SE" sz="969" dirty="0" err="1"/>
              <a:t>Records</a:t>
            </a:r>
            <a:r>
              <a:rPr lang="sv-SE" sz="969" dirty="0"/>
              <a:t>. In AMIA 2017 </a:t>
            </a:r>
            <a:r>
              <a:rPr lang="sv-SE" sz="969" dirty="0" err="1"/>
              <a:t>Proceedings</a:t>
            </a:r>
            <a:r>
              <a:rPr lang="sv-SE" sz="969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5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C689E398-53B9-E541-A1EF-A9EDE2D54EDC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 bwMode="auto">
          <a:xfrm>
            <a:off x="1837995" y="162387"/>
            <a:ext cx="5270777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72D22AB-FA2D-854F-8BF4-6CED15FDF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1232" y="5016523"/>
            <a:ext cx="914400" cy="914400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3F93DC9C-1899-A44E-897B-3E4F76A3F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9391" y="5016523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4DFCBA37-C3E8-9B4D-9D11-F21395E65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550" y="5016523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A1884590-3E66-7A46-A651-CBBEFB69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950" y="5016523"/>
            <a:ext cx="914400" cy="914400"/>
          </a:xfrm>
          <a:prstGeom prst="rect">
            <a:avLst/>
          </a:prstGeom>
        </p:spPr>
      </p:pic>
      <p:pic>
        <p:nvPicPr>
          <p:cNvPr id="12" name="Graphic 11" descr="Checklist">
            <a:extLst>
              <a:ext uri="{FF2B5EF4-FFF2-40B4-BE49-F238E27FC236}">
                <a16:creationId xmlns:a16="http://schemas.microsoft.com/office/drawing/2014/main" id="{A39109A1-1A2F-B541-9632-F482C0D1C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3073" y="5016523"/>
            <a:ext cx="914400" cy="914400"/>
          </a:xfrm>
          <a:prstGeom prst="rect">
            <a:avLst/>
          </a:prstGeom>
        </p:spPr>
      </p:pic>
      <p:pic>
        <p:nvPicPr>
          <p:cNvPr id="13" name="Graphic 12" descr="Checklist">
            <a:extLst>
              <a:ext uri="{FF2B5EF4-FFF2-40B4-BE49-F238E27FC236}">
                <a16:creationId xmlns:a16="http://schemas.microsoft.com/office/drawing/2014/main" id="{D3185932-9C84-5C41-B52D-FCEF7F77E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0109" y="5016523"/>
            <a:ext cx="914400" cy="91440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C1600296-E103-0942-BE30-7E73724C7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0892" y="5016523"/>
            <a:ext cx="914400" cy="914400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6F28BDD3-A061-4F45-869E-CADCFF4CD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8772" y="5016523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712CE-66BC-ED42-A2E4-42BB74CDFF19}"/>
              </a:ext>
            </a:extLst>
          </p:cNvPr>
          <p:cNvCxnSpPr>
            <a:cxnSpLocks/>
          </p:cNvCxnSpPr>
          <p:nvPr/>
        </p:nvCxnSpPr>
        <p:spPr>
          <a:xfrm>
            <a:off x="874693" y="6161323"/>
            <a:ext cx="73613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D9FE1AF-F485-A041-986F-A639E54962A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488432" y="3897087"/>
            <a:ext cx="788168" cy="1119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840F5-C225-7045-8E1B-0FA9B5BE3FD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758543" y="3897087"/>
            <a:ext cx="1807429" cy="1119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5AA149-556C-E144-8406-40425E385EF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326591" y="3897087"/>
            <a:ext cx="325529" cy="111943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647BB7-256C-4440-9921-B6F10F944B1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109320" y="3934287"/>
            <a:ext cx="55430" cy="108223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803C0E-5BC4-024D-83E3-C80093E024B3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50296" y="3934287"/>
            <a:ext cx="428854" cy="108223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F86A77-96F7-DD43-92EC-ACFBE018489E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163454" y="3934287"/>
            <a:ext cx="1634638" cy="108223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F407824-81FD-0A4B-9130-821814A05DE7}"/>
              </a:ext>
            </a:extLst>
          </p:cNvPr>
          <p:cNvSpPr/>
          <p:nvPr/>
        </p:nvSpPr>
        <p:spPr>
          <a:xfrm>
            <a:off x="3182810" y="6295992"/>
            <a:ext cx="590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0000" algn="just">
              <a:spcBef>
                <a:spcPct val="0"/>
              </a:spcBef>
              <a:spcAft>
                <a:spcPts val="600"/>
              </a:spcAft>
            </a:pPr>
            <a:r>
              <a:rPr lang="sv-SE" sz="1200" dirty="0" err="1">
                <a:solidFill>
                  <a:schemeClr val="tx2"/>
                </a:solidFill>
              </a:rPr>
              <a:t>Velupillai</a:t>
            </a:r>
            <a:r>
              <a:rPr lang="sv-SE" sz="1200" dirty="0">
                <a:solidFill>
                  <a:schemeClr val="tx2"/>
                </a:solidFill>
              </a:rPr>
              <a:t> S, Epstein S, </a:t>
            </a:r>
            <a:r>
              <a:rPr lang="sv-SE" sz="1200" dirty="0" err="1">
                <a:solidFill>
                  <a:schemeClr val="tx2"/>
                </a:solidFill>
              </a:rPr>
              <a:t>Bittar</a:t>
            </a:r>
            <a:r>
              <a:rPr lang="sv-SE" sz="1200" dirty="0">
                <a:solidFill>
                  <a:schemeClr val="tx2"/>
                </a:solidFill>
              </a:rPr>
              <a:t> A, et al. </a:t>
            </a:r>
            <a:r>
              <a:rPr lang="sv-SE" sz="1200" dirty="0" err="1">
                <a:solidFill>
                  <a:schemeClr val="tx2"/>
                </a:solidFill>
              </a:rPr>
              <a:t>Identifying</a:t>
            </a:r>
            <a:r>
              <a:rPr lang="sv-SE" sz="1200" dirty="0">
                <a:solidFill>
                  <a:schemeClr val="tx2"/>
                </a:solidFill>
              </a:rPr>
              <a:t> Suicidal </a:t>
            </a:r>
            <a:r>
              <a:rPr lang="sv-SE" sz="1200" dirty="0" err="1">
                <a:solidFill>
                  <a:schemeClr val="tx2"/>
                </a:solidFill>
              </a:rPr>
              <a:t>Adolescents</a:t>
            </a:r>
            <a:r>
              <a:rPr lang="sv-SE" sz="1200" dirty="0">
                <a:solidFill>
                  <a:schemeClr val="tx2"/>
                </a:solidFill>
              </a:rPr>
              <a:t> from Mental Health </a:t>
            </a:r>
            <a:r>
              <a:rPr lang="sv-SE" sz="1200" dirty="0" err="1">
                <a:solidFill>
                  <a:schemeClr val="tx2"/>
                </a:solidFill>
              </a:rPr>
              <a:t>Records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Using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Natural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Language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Processing</a:t>
            </a:r>
            <a:r>
              <a:rPr lang="sv-SE" sz="1200" dirty="0">
                <a:solidFill>
                  <a:schemeClr val="tx2"/>
                </a:solidFill>
              </a:rPr>
              <a:t>. </a:t>
            </a:r>
            <a:r>
              <a:rPr lang="sv-SE" sz="1200" dirty="0" err="1">
                <a:solidFill>
                  <a:schemeClr val="tx2"/>
                </a:solidFill>
              </a:rPr>
              <a:t>Stud</a:t>
            </a:r>
            <a:r>
              <a:rPr lang="sv-SE" sz="1200" dirty="0">
                <a:solidFill>
                  <a:schemeClr val="tx2"/>
                </a:solidFill>
              </a:rPr>
              <a:t> Health </a:t>
            </a:r>
            <a:r>
              <a:rPr lang="sv-SE" sz="1200" dirty="0" err="1">
                <a:solidFill>
                  <a:schemeClr val="tx2"/>
                </a:solidFill>
              </a:rPr>
              <a:t>Technol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Inform</a:t>
            </a:r>
            <a:r>
              <a:rPr lang="sv-SE" sz="1200" dirty="0">
                <a:solidFill>
                  <a:schemeClr val="tx2"/>
                </a:solidFill>
              </a:rPr>
              <a:t>. 2019 Aug 21;264:413-417. </a:t>
            </a:r>
            <a:r>
              <a:rPr lang="sv-SE" sz="1200" dirty="0" err="1">
                <a:solidFill>
                  <a:schemeClr val="tx2"/>
                </a:solidFill>
              </a:rPr>
              <a:t>doi</a:t>
            </a:r>
            <a:r>
              <a:rPr lang="sv-SE" sz="1200" dirty="0">
                <a:solidFill>
                  <a:schemeClr val="tx2"/>
                </a:solidFill>
              </a:rPr>
              <a:t>: 10.3233/SHTI190254.</a:t>
            </a:r>
          </a:p>
        </p:txBody>
      </p:sp>
    </p:spTree>
    <p:extLst>
      <p:ext uri="{BB962C8B-B14F-4D97-AF65-F5344CB8AC3E}">
        <p14:creationId xmlns:p14="http://schemas.microsoft.com/office/powerpoint/2010/main" val="145295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C689E398-53B9-E541-A1EF-A9EDE2D54EDC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 bwMode="auto">
          <a:xfrm>
            <a:off x="1837995" y="187094"/>
            <a:ext cx="5270777" cy="372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72D22AB-FA2D-854F-8BF4-6CED15FDF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1232" y="5016523"/>
            <a:ext cx="914400" cy="914400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3F93DC9C-1899-A44E-897B-3E4F76A3F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9391" y="5016523"/>
            <a:ext cx="914400" cy="914400"/>
          </a:xfrm>
          <a:prstGeom prst="rect">
            <a:avLst/>
          </a:prstGeom>
        </p:spPr>
      </p:pic>
      <p:pic>
        <p:nvPicPr>
          <p:cNvPr id="10" name="Graphic 9" descr="Document">
            <a:extLst>
              <a:ext uri="{FF2B5EF4-FFF2-40B4-BE49-F238E27FC236}">
                <a16:creationId xmlns:a16="http://schemas.microsoft.com/office/drawing/2014/main" id="{4DFCBA37-C3E8-9B4D-9D11-F21395E65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550" y="5016523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A1884590-3E66-7A46-A651-CBBEFB69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950" y="5016523"/>
            <a:ext cx="914400" cy="914400"/>
          </a:xfrm>
          <a:prstGeom prst="rect">
            <a:avLst/>
          </a:prstGeom>
        </p:spPr>
      </p:pic>
      <p:pic>
        <p:nvPicPr>
          <p:cNvPr id="12" name="Graphic 11" descr="Checklist">
            <a:extLst>
              <a:ext uri="{FF2B5EF4-FFF2-40B4-BE49-F238E27FC236}">
                <a16:creationId xmlns:a16="http://schemas.microsoft.com/office/drawing/2014/main" id="{A39109A1-1A2F-B541-9632-F482C0D1C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3073" y="5016523"/>
            <a:ext cx="914400" cy="914400"/>
          </a:xfrm>
          <a:prstGeom prst="rect">
            <a:avLst/>
          </a:prstGeom>
        </p:spPr>
      </p:pic>
      <p:pic>
        <p:nvPicPr>
          <p:cNvPr id="13" name="Graphic 12" descr="Checklist">
            <a:extLst>
              <a:ext uri="{FF2B5EF4-FFF2-40B4-BE49-F238E27FC236}">
                <a16:creationId xmlns:a16="http://schemas.microsoft.com/office/drawing/2014/main" id="{D3185932-9C84-5C41-B52D-FCEF7F77E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0109" y="5016523"/>
            <a:ext cx="914400" cy="91440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C1600296-E103-0942-BE30-7E73724C7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0892" y="5016523"/>
            <a:ext cx="914400" cy="914400"/>
          </a:xfrm>
          <a:prstGeom prst="rect">
            <a:avLst/>
          </a:prstGeom>
        </p:spPr>
      </p:pic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6F28BDD3-A061-4F45-869E-CADCFF4CD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8772" y="5016523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712CE-66BC-ED42-A2E4-42BB74CDFF19}"/>
              </a:ext>
            </a:extLst>
          </p:cNvPr>
          <p:cNvCxnSpPr>
            <a:cxnSpLocks/>
          </p:cNvCxnSpPr>
          <p:nvPr/>
        </p:nvCxnSpPr>
        <p:spPr>
          <a:xfrm>
            <a:off x="874693" y="6161323"/>
            <a:ext cx="736131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Male profile">
            <a:extLst>
              <a:ext uri="{FF2B5EF4-FFF2-40B4-BE49-F238E27FC236}">
                <a16:creationId xmlns:a16="http://schemas.microsoft.com/office/drawing/2014/main" id="{B36C1610-1D34-E047-BE23-C96915DD5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544" y="2737757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0B7211-C362-E648-AE15-1E06F4BC0CBE}"/>
              </a:ext>
            </a:extLst>
          </p:cNvPr>
          <p:cNvSpPr/>
          <p:nvPr/>
        </p:nvSpPr>
        <p:spPr>
          <a:xfrm>
            <a:off x="3182810" y="6295992"/>
            <a:ext cx="590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0000" algn="just">
              <a:spcBef>
                <a:spcPct val="0"/>
              </a:spcBef>
              <a:spcAft>
                <a:spcPts val="600"/>
              </a:spcAft>
            </a:pPr>
            <a:r>
              <a:rPr lang="sv-SE" sz="1200" dirty="0" err="1">
                <a:solidFill>
                  <a:schemeClr val="tx2"/>
                </a:solidFill>
              </a:rPr>
              <a:t>Velupillai</a:t>
            </a:r>
            <a:r>
              <a:rPr lang="sv-SE" sz="1200" dirty="0">
                <a:solidFill>
                  <a:schemeClr val="tx2"/>
                </a:solidFill>
              </a:rPr>
              <a:t> S, Epstein S, </a:t>
            </a:r>
            <a:r>
              <a:rPr lang="sv-SE" sz="1200" dirty="0" err="1">
                <a:solidFill>
                  <a:schemeClr val="tx2"/>
                </a:solidFill>
              </a:rPr>
              <a:t>Bittar</a:t>
            </a:r>
            <a:r>
              <a:rPr lang="sv-SE" sz="1200" dirty="0">
                <a:solidFill>
                  <a:schemeClr val="tx2"/>
                </a:solidFill>
              </a:rPr>
              <a:t> A, et al. </a:t>
            </a:r>
            <a:r>
              <a:rPr lang="sv-SE" sz="1200" dirty="0" err="1">
                <a:solidFill>
                  <a:schemeClr val="tx2"/>
                </a:solidFill>
              </a:rPr>
              <a:t>Identifying</a:t>
            </a:r>
            <a:r>
              <a:rPr lang="sv-SE" sz="1200" dirty="0">
                <a:solidFill>
                  <a:schemeClr val="tx2"/>
                </a:solidFill>
              </a:rPr>
              <a:t> Suicidal </a:t>
            </a:r>
            <a:r>
              <a:rPr lang="sv-SE" sz="1200" dirty="0" err="1">
                <a:solidFill>
                  <a:schemeClr val="tx2"/>
                </a:solidFill>
              </a:rPr>
              <a:t>Adolescents</a:t>
            </a:r>
            <a:r>
              <a:rPr lang="sv-SE" sz="1200" dirty="0">
                <a:solidFill>
                  <a:schemeClr val="tx2"/>
                </a:solidFill>
              </a:rPr>
              <a:t> from Mental Health </a:t>
            </a:r>
            <a:r>
              <a:rPr lang="sv-SE" sz="1200" dirty="0" err="1">
                <a:solidFill>
                  <a:schemeClr val="tx2"/>
                </a:solidFill>
              </a:rPr>
              <a:t>Records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Using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Natural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Language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Processing</a:t>
            </a:r>
            <a:r>
              <a:rPr lang="sv-SE" sz="1200" dirty="0">
                <a:solidFill>
                  <a:schemeClr val="tx2"/>
                </a:solidFill>
              </a:rPr>
              <a:t>. </a:t>
            </a:r>
            <a:r>
              <a:rPr lang="sv-SE" sz="1200" dirty="0" err="1">
                <a:solidFill>
                  <a:schemeClr val="tx2"/>
                </a:solidFill>
              </a:rPr>
              <a:t>Stud</a:t>
            </a:r>
            <a:r>
              <a:rPr lang="sv-SE" sz="1200" dirty="0">
                <a:solidFill>
                  <a:schemeClr val="tx2"/>
                </a:solidFill>
              </a:rPr>
              <a:t> Health </a:t>
            </a:r>
            <a:r>
              <a:rPr lang="sv-SE" sz="1200" dirty="0" err="1">
                <a:solidFill>
                  <a:schemeClr val="tx2"/>
                </a:solidFill>
              </a:rPr>
              <a:t>Technol</a:t>
            </a:r>
            <a:r>
              <a:rPr lang="sv-SE" sz="1200" dirty="0">
                <a:solidFill>
                  <a:schemeClr val="tx2"/>
                </a:solidFill>
              </a:rPr>
              <a:t> </a:t>
            </a:r>
            <a:r>
              <a:rPr lang="sv-SE" sz="1200" dirty="0" err="1">
                <a:solidFill>
                  <a:schemeClr val="tx2"/>
                </a:solidFill>
              </a:rPr>
              <a:t>Inform</a:t>
            </a:r>
            <a:r>
              <a:rPr lang="sv-SE" sz="1200" dirty="0">
                <a:solidFill>
                  <a:schemeClr val="tx2"/>
                </a:solidFill>
              </a:rPr>
              <a:t>. 2019 Aug 21;264:413-417. </a:t>
            </a:r>
            <a:r>
              <a:rPr lang="sv-SE" sz="1200" dirty="0" err="1">
                <a:solidFill>
                  <a:schemeClr val="tx2"/>
                </a:solidFill>
              </a:rPr>
              <a:t>doi</a:t>
            </a:r>
            <a:r>
              <a:rPr lang="sv-SE" sz="1200" dirty="0">
                <a:solidFill>
                  <a:schemeClr val="tx2"/>
                </a:solidFill>
              </a:rPr>
              <a:t>: 10.3233/SHTI190254.</a:t>
            </a:r>
          </a:p>
        </p:txBody>
      </p:sp>
    </p:spTree>
    <p:extLst>
      <p:ext uri="{BB962C8B-B14F-4D97-AF65-F5344CB8AC3E}">
        <p14:creationId xmlns:p14="http://schemas.microsoft.com/office/powerpoint/2010/main" val="393491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15441</TotalTime>
  <Words>905</Words>
  <Application>Microsoft Macintosh PowerPoint</Application>
  <PresentationFormat>On-screen Show (4:3)</PresentationFormat>
  <Paragraphs>112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Steps to set up a clinical NLP study</vt:lpstr>
      <vt:lpstr>Natural Language Processing - workflow</vt:lpstr>
      <vt:lpstr>PowerPoint Presentation</vt:lpstr>
      <vt:lpstr>PowerPoint Presentation</vt:lpstr>
      <vt:lpstr>Natural Language Processing - workflow</vt:lpstr>
      <vt:lpstr>Natural Language Processing - workflow</vt:lpstr>
      <vt:lpstr>PowerPoint Presentation</vt:lpstr>
      <vt:lpstr>PowerPoint Presentation</vt:lpstr>
      <vt:lpstr>PowerPoint Presentation</vt:lpstr>
      <vt:lpstr>Natural Language Processing - workflow</vt:lpstr>
      <vt:lpstr>PowerPoint Presentation</vt:lpstr>
      <vt:lpstr>PowerPoint Presentation</vt:lpstr>
      <vt:lpstr>Developing a gold/reference standard corpus: Annotation</vt:lpstr>
      <vt:lpstr>Developing a gold standard corpus: Annotation</vt:lpstr>
      <vt:lpstr>Developing a gold standard corpus: Annotation</vt:lpstr>
      <vt:lpstr>Annotation guidelines / Define concept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Velupillai, Sumithra</cp:lastModifiedBy>
  <cp:revision>245</cp:revision>
  <dcterms:created xsi:type="dcterms:W3CDTF">2019-02-08T10:07:24Z</dcterms:created>
  <dcterms:modified xsi:type="dcterms:W3CDTF">2021-01-19T11:05:51Z</dcterms:modified>
</cp:coreProperties>
</file>